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87" r:id="rId3"/>
    <p:sldId id="320" r:id="rId4"/>
    <p:sldId id="321" r:id="rId5"/>
    <p:sldId id="322" r:id="rId6"/>
    <p:sldId id="323" r:id="rId7"/>
    <p:sldId id="324" r:id="rId8"/>
    <p:sldId id="325" r:id="rId9"/>
    <p:sldId id="326" r:id="rId10"/>
    <p:sldId id="345" r:id="rId11"/>
    <p:sldId id="327" r:id="rId12"/>
    <p:sldId id="328" r:id="rId13"/>
    <p:sldId id="346" r:id="rId14"/>
    <p:sldId id="329" r:id="rId15"/>
    <p:sldId id="330" r:id="rId16"/>
    <p:sldId id="331" r:id="rId17"/>
    <p:sldId id="334" r:id="rId18"/>
    <p:sldId id="347" r:id="rId19"/>
    <p:sldId id="348" r:id="rId20"/>
    <p:sldId id="349" r:id="rId21"/>
    <p:sldId id="350" r:id="rId22"/>
    <p:sldId id="351" r:id="rId23"/>
    <p:sldId id="352" r:id="rId24"/>
    <p:sldId id="353" r:id="rId25"/>
    <p:sldId id="354" r:id="rId26"/>
    <p:sldId id="355" r:id="rId27"/>
    <p:sldId id="356" r:id="rId28"/>
    <p:sldId id="357" r:id="rId29"/>
    <p:sldId id="358" r:id="rId30"/>
    <p:sldId id="359" r:id="rId31"/>
    <p:sldId id="360" r:id="rId32"/>
    <p:sldId id="361" r:id="rId33"/>
    <p:sldId id="362" r:id="rId34"/>
    <p:sldId id="365" r:id="rId35"/>
    <p:sldId id="366" r:id="rId36"/>
    <p:sldId id="363" r:id="rId37"/>
    <p:sldId id="364" r:id="rId38"/>
    <p:sldId id="367" r:id="rId39"/>
    <p:sldId id="368" r:id="rId40"/>
    <p:sldId id="369" r:id="rId41"/>
    <p:sldId id="370" r:id="rId42"/>
    <p:sldId id="371" r:id="rId43"/>
    <p:sldId id="372" r:id="rId44"/>
    <p:sldId id="373" r:id="rId45"/>
    <p:sldId id="374" r:id="rId46"/>
    <p:sldId id="375" r:id="rId4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05" autoAdjust="0"/>
    <p:restoredTop sz="94660"/>
  </p:normalViewPr>
  <p:slideViewPr>
    <p:cSldViewPr snapToGrid="0">
      <p:cViewPr varScale="1">
        <p:scale>
          <a:sx n="80" d="100"/>
          <a:sy n="80" d="100"/>
        </p:scale>
        <p:origin x="36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11/26/2017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11/26/2017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11/26/2017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2A54C80-263E-416B-A8E0-580EDEADCBDC}" type="datetimeFigureOut">
              <a:rPr lang="en-US" dirty="0"/>
              <a:t>11/26/2017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11/26/2017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11/26/2017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Havo 4 Lesbrief Vervoer</a:t>
            </a:r>
            <a:endParaRPr lang="nl-NL" dirty="0"/>
          </a:p>
        </p:txBody>
      </p:sp>
      <p:sp>
        <p:nvSpPr>
          <p:cNvPr id="3" name="Ondertitel 2"/>
          <p:cNvSpPr>
            <a:spLocks noGrp="1"/>
          </p:cNvSpPr>
          <p:nvPr>
            <p:ph type="subTitle" idx="1"/>
          </p:nvPr>
        </p:nvSpPr>
        <p:spPr/>
        <p:txBody>
          <a:bodyPr/>
          <a:lstStyle/>
          <a:p>
            <a:endParaRPr lang="nl-NL"/>
          </a:p>
        </p:txBody>
      </p:sp>
    </p:spTree>
    <p:extLst>
      <p:ext uri="{BB962C8B-B14F-4D97-AF65-F5344CB8AC3E}">
        <p14:creationId xmlns:p14="http://schemas.microsoft.com/office/powerpoint/2010/main" val="10516544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Is het effectief?</a:t>
            </a:r>
            <a:endParaRPr lang="nl-NL" dirty="0"/>
          </a:p>
        </p:txBody>
      </p:sp>
      <p:sp>
        <p:nvSpPr>
          <p:cNvPr id="3" name="Tijdelijke aanduiding voor inhoud 2"/>
          <p:cNvSpPr>
            <a:spLocks noGrp="1"/>
          </p:cNvSpPr>
          <p:nvPr>
            <p:ph idx="1"/>
          </p:nvPr>
        </p:nvSpPr>
        <p:spPr>
          <a:xfrm>
            <a:off x="348916" y="1239253"/>
            <a:ext cx="10166684" cy="4802109"/>
          </a:xfrm>
        </p:spPr>
        <p:txBody>
          <a:bodyPr>
            <a:noAutofit/>
          </a:bodyPr>
          <a:lstStyle/>
          <a:p>
            <a:r>
              <a:rPr lang="nl-NL" sz="2500" dirty="0" smtClean="0"/>
              <a:t>Jullie hebben een eigen speelgoed winkel.</a:t>
            </a:r>
          </a:p>
          <a:p>
            <a:r>
              <a:rPr lang="nl-NL" sz="2500" dirty="0" smtClean="0"/>
              <a:t>Jullie verkopen speelgoed voor 200 euro per stuk.</a:t>
            </a:r>
          </a:p>
          <a:p>
            <a:r>
              <a:rPr lang="nl-NL" sz="2500" dirty="0" smtClean="0"/>
              <a:t>Jullie verkopen op dit moment 400 stuks speelgoed.</a:t>
            </a:r>
            <a:endParaRPr lang="nl-NL" sz="2500" dirty="0"/>
          </a:p>
          <a:p>
            <a:r>
              <a:rPr lang="nl-NL" sz="2500" dirty="0" smtClean="0"/>
              <a:t>Je overweegt het speelgoed voor 250 euro te gaan verkopen.</a:t>
            </a:r>
          </a:p>
          <a:p>
            <a:r>
              <a:rPr lang="nl-NL" sz="2500" dirty="0" smtClean="0"/>
              <a:t>Je verkoopt dan nog </a:t>
            </a:r>
            <a:r>
              <a:rPr lang="nl-NL" sz="2500" dirty="0" smtClean="0"/>
              <a:t>375 </a:t>
            </a:r>
            <a:r>
              <a:rPr lang="nl-NL" sz="2500" dirty="0" smtClean="0"/>
              <a:t>stuks speelgoed.</a:t>
            </a:r>
          </a:p>
          <a:p>
            <a:r>
              <a:rPr lang="nl-NL" sz="2500" dirty="0" smtClean="0"/>
              <a:t>Ga je dit wel of niet doen?</a:t>
            </a:r>
          </a:p>
          <a:p>
            <a:r>
              <a:rPr lang="nl-NL" sz="2500" dirty="0" smtClean="0"/>
              <a:t>Je overweegt het speelgoed voor 300 euro te gaan verkopen.</a:t>
            </a:r>
          </a:p>
          <a:p>
            <a:r>
              <a:rPr lang="nl-NL" sz="2500" dirty="0" smtClean="0"/>
              <a:t>Je verkoopt dan nog </a:t>
            </a:r>
            <a:r>
              <a:rPr lang="nl-NL" sz="2500" dirty="0" smtClean="0"/>
              <a:t>150</a:t>
            </a:r>
            <a:r>
              <a:rPr lang="nl-NL" sz="2500" dirty="0" smtClean="0"/>
              <a:t> </a:t>
            </a:r>
            <a:r>
              <a:rPr lang="nl-NL" sz="2500" dirty="0" smtClean="0"/>
              <a:t>stuks speelgoed.</a:t>
            </a:r>
          </a:p>
          <a:p>
            <a:r>
              <a:rPr lang="nl-NL" sz="2500" dirty="0" smtClean="0"/>
              <a:t>Ga je dit wel of niet doen?</a:t>
            </a:r>
            <a:endParaRPr lang="nl-NL" sz="2500" dirty="0"/>
          </a:p>
          <a:p>
            <a:r>
              <a:rPr lang="nl-NL" sz="2500" dirty="0" smtClean="0"/>
              <a:t>Wat bepaald dus of je wel of niet je prijs gaat verhogen/verlagen?</a:t>
            </a:r>
          </a:p>
          <a:p>
            <a:r>
              <a:rPr lang="nl-NL" sz="2500" dirty="0" smtClean="0"/>
              <a:t>Hoe sterk je afzet reageert.</a:t>
            </a:r>
            <a:endParaRPr lang="nl-NL" sz="2500" dirty="0"/>
          </a:p>
        </p:txBody>
      </p:sp>
    </p:spTree>
    <p:extLst>
      <p:ext uri="{BB962C8B-B14F-4D97-AF65-F5344CB8AC3E}">
        <p14:creationId xmlns:p14="http://schemas.microsoft.com/office/powerpoint/2010/main" val="370205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Hoe gaan we dit berekenen?</a:t>
            </a:r>
            <a:endParaRPr lang="nl-NL" dirty="0"/>
          </a:p>
        </p:txBody>
      </p:sp>
      <p:sp>
        <p:nvSpPr>
          <p:cNvPr id="3" name="Tijdelijke aanduiding voor inhoud 2"/>
          <p:cNvSpPr>
            <a:spLocks noGrp="1"/>
          </p:cNvSpPr>
          <p:nvPr>
            <p:ph idx="1"/>
          </p:nvPr>
        </p:nvSpPr>
        <p:spPr>
          <a:xfrm>
            <a:off x="577516" y="1335505"/>
            <a:ext cx="8696486" cy="4705857"/>
          </a:xfrm>
        </p:spPr>
        <p:txBody>
          <a:bodyPr>
            <a:noAutofit/>
          </a:bodyPr>
          <a:lstStyle/>
          <a:p>
            <a:r>
              <a:rPr lang="nl-NL" sz="2500" dirty="0" smtClean="0"/>
              <a:t>Je prijs stijgt met 1 euro, terwijl je afzet daalt met 10. is dit wel of niet gunstig?</a:t>
            </a:r>
          </a:p>
          <a:p>
            <a:r>
              <a:rPr lang="nl-NL" sz="2500" dirty="0" smtClean="0"/>
              <a:t>Dit weten we nog niet, we weten tenslotte niet de begin situatie.</a:t>
            </a:r>
          </a:p>
          <a:p>
            <a:r>
              <a:rPr lang="nl-NL" sz="2500" dirty="0" smtClean="0"/>
              <a:t>Stel je verkocht eerst je product voor 100 euro in totaal 11 stuks</a:t>
            </a:r>
          </a:p>
          <a:p>
            <a:r>
              <a:rPr lang="nl-NL" sz="2500" dirty="0" smtClean="0"/>
              <a:t>Nu voor 101 euro in totaal 1 stuk.</a:t>
            </a:r>
          </a:p>
          <a:p>
            <a:r>
              <a:rPr lang="nl-NL" sz="2500" dirty="0" smtClean="0"/>
              <a:t>Je gaat erop achteruit.</a:t>
            </a:r>
          </a:p>
          <a:p>
            <a:r>
              <a:rPr lang="nl-NL" sz="2500" dirty="0" smtClean="0"/>
              <a:t>Stel je verkocht je product voor 1 euro in totaal 100 stuks</a:t>
            </a:r>
          </a:p>
          <a:p>
            <a:r>
              <a:rPr lang="nl-NL" sz="2500" dirty="0" smtClean="0"/>
              <a:t>Nu voor 2 euro in totaal 90 stuks.</a:t>
            </a:r>
          </a:p>
          <a:p>
            <a:r>
              <a:rPr lang="nl-NL" sz="2500" dirty="0" smtClean="0"/>
              <a:t>Je gaat erop vooruit.</a:t>
            </a:r>
          </a:p>
          <a:p>
            <a:endParaRPr lang="nl-NL" sz="2500" dirty="0"/>
          </a:p>
        </p:txBody>
      </p:sp>
    </p:spTree>
    <p:extLst>
      <p:ext uri="{BB962C8B-B14F-4D97-AF65-F5344CB8AC3E}">
        <p14:creationId xmlns:p14="http://schemas.microsoft.com/office/powerpoint/2010/main" val="1770002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609600"/>
            <a:ext cx="10106526" cy="1320800"/>
          </a:xfrm>
        </p:spPr>
        <p:txBody>
          <a:bodyPr>
            <a:normAutofit fontScale="90000"/>
          </a:bodyPr>
          <a:lstStyle/>
          <a:p>
            <a:r>
              <a:rPr lang="nl-NL" dirty="0" smtClean="0"/>
              <a:t>Om uit te rekenen hoeveel de hoeveelheid reageert op de prijs gebruiken we de prijselasticiteit</a:t>
            </a:r>
            <a:endParaRPr lang="nl-NL" dirty="0"/>
          </a:p>
        </p:txBody>
      </p:sp>
      <p:sp>
        <p:nvSpPr>
          <p:cNvPr id="3" name="Tijdelijke aanduiding voor inhoud 2"/>
          <p:cNvSpPr>
            <a:spLocks noGrp="1"/>
          </p:cNvSpPr>
          <p:nvPr>
            <p:ph idx="1"/>
          </p:nvPr>
        </p:nvSpPr>
        <p:spPr>
          <a:xfrm>
            <a:off x="613611" y="1930400"/>
            <a:ext cx="9853863" cy="4110963"/>
          </a:xfrm>
        </p:spPr>
        <p:txBody>
          <a:bodyPr>
            <a:noAutofit/>
          </a:bodyPr>
          <a:lstStyle/>
          <a:p>
            <a:r>
              <a:rPr lang="nl-NL" sz="2500" dirty="0" smtClean="0"/>
              <a:t>EV (prijselasticiteit = procentuele verandering van de gevraagde hoeveelheid / procentuele verandering van de prijs.</a:t>
            </a:r>
            <a:endParaRPr lang="nl-NL" sz="2500" dirty="0"/>
          </a:p>
          <a:p>
            <a:r>
              <a:rPr lang="nl-NL" sz="2500" dirty="0" smtClean="0"/>
              <a:t>Bij elasticiteit staat de oorzaak, de actie altijd in de noemer (dus onderaan de deelstreep). Het gevolg, de reactie staat altijd in de teller (dus bovenaan).</a:t>
            </a:r>
            <a:endParaRPr lang="nl-NL" sz="2500" dirty="0"/>
          </a:p>
          <a:p>
            <a:r>
              <a:rPr lang="nl-NL" sz="2500" dirty="0" smtClean="0"/>
              <a:t>Prijselasticiteit is een negatief getal.</a:t>
            </a:r>
          </a:p>
          <a:p>
            <a:r>
              <a:rPr lang="nl-NL" sz="2500" dirty="0" smtClean="0"/>
              <a:t>Tenslotte een stijging van de prijs zorgt voor een daling van de hoeveelheid</a:t>
            </a:r>
          </a:p>
          <a:p>
            <a:r>
              <a:rPr lang="nl-NL" sz="2500" dirty="0" smtClean="0"/>
              <a:t>Een daling van de prijs zorgt voor een stijging van de hoeveelheid.</a:t>
            </a:r>
          </a:p>
          <a:p>
            <a:r>
              <a:rPr lang="nl-NL" sz="2500" dirty="0" smtClean="0"/>
              <a:t>De relatie is negatief (tegenovergesteld)</a:t>
            </a:r>
            <a:endParaRPr lang="nl-NL" sz="2500" dirty="0"/>
          </a:p>
        </p:txBody>
      </p:sp>
    </p:spTree>
    <p:extLst>
      <p:ext uri="{BB962C8B-B14F-4D97-AF65-F5344CB8AC3E}">
        <p14:creationId xmlns:p14="http://schemas.microsoft.com/office/powerpoint/2010/main" val="2009425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Stappenplan elasticiteit.</a:t>
            </a:r>
            <a:endParaRPr lang="nl-NL" dirty="0"/>
          </a:p>
        </p:txBody>
      </p:sp>
      <p:sp>
        <p:nvSpPr>
          <p:cNvPr id="3" name="Tijdelijke aanduiding voor inhoud 2"/>
          <p:cNvSpPr>
            <a:spLocks noGrp="1"/>
          </p:cNvSpPr>
          <p:nvPr>
            <p:ph idx="1"/>
          </p:nvPr>
        </p:nvSpPr>
        <p:spPr/>
        <p:txBody>
          <a:bodyPr>
            <a:noAutofit/>
          </a:bodyPr>
          <a:lstStyle/>
          <a:p>
            <a:r>
              <a:rPr lang="nl-NL" sz="2500" dirty="0" smtClean="0"/>
              <a:t>Formule is procentuele verandering hoeveelheid / procentuele verandering prijs.</a:t>
            </a:r>
          </a:p>
          <a:p>
            <a:endParaRPr lang="nl-NL" sz="2500" dirty="0"/>
          </a:p>
          <a:p>
            <a:r>
              <a:rPr lang="nl-NL" sz="2500" dirty="0" smtClean="0"/>
              <a:t>Voor de % verandering hoeveelheid moeten we de oude en de nieuwe hoeveelheid weten. (nieuw – oud / oud * 100% = verandering)</a:t>
            </a:r>
          </a:p>
          <a:p>
            <a:endParaRPr lang="nl-NL" sz="2500" dirty="0"/>
          </a:p>
          <a:p>
            <a:r>
              <a:rPr lang="nl-NL" sz="2500" dirty="0" smtClean="0"/>
              <a:t>Voor de % verandering van de prijs moeten we oude en de nieuwe prijs weten</a:t>
            </a:r>
            <a:r>
              <a:rPr lang="nl-NL" sz="2500" dirty="0"/>
              <a:t>. (nieuw – oud / oud * 100% = verandering)</a:t>
            </a:r>
          </a:p>
          <a:p>
            <a:endParaRPr lang="nl-NL" sz="2500" dirty="0" smtClean="0"/>
          </a:p>
          <a:p>
            <a:endParaRPr lang="nl-NL" sz="2500" dirty="0"/>
          </a:p>
        </p:txBody>
      </p:sp>
    </p:spTree>
    <p:extLst>
      <p:ext uri="{BB962C8B-B14F-4D97-AF65-F5344CB8AC3E}">
        <p14:creationId xmlns:p14="http://schemas.microsoft.com/office/powerpoint/2010/main" val="1195796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Prijselastisch en inelastisch.</a:t>
            </a:r>
            <a:endParaRPr lang="nl-NL" dirty="0"/>
          </a:p>
        </p:txBody>
      </p:sp>
      <p:sp>
        <p:nvSpPr>
          <p:cNvPr id="3" name="Tijdelijke aanduiding voor inhoud 2"/>
          <p:cNvSpPr>
            <a:spLocks noGrp="1"/>
          </p:cNvSpPr>
          <p:nvPr>
            <p:ph idx="1"/>
          </p:nvPr>
        </p:nvSpPr>
        <p:spPr/>
        <p:txBody>
          <a:bodyPr>
            <a:normAutofit/>
          </a:bodyPr>
          <a:lstStyle/>
          <a:p>
            <a:r>
              <a:rPr lang="nl-NL" sz="2500" dirty="0" smtClean="0"/>
              <a:t>Is de EV groter dan 1 of kleiner dan -1 (dus 2 of -2) is er sprake van een prijselastische situatie.</a:t>
            </a:r>
          </a:p>
          <a:p>
            <a:r>
              <a:rPr lang="nl-NL" sz="2500" dirty="0" smtClean="0"/>
              <a:t>is de EV kleiner dan 1 of groter dan -1 (dus 0,5 of -0,5) is er sprake van een prijsinelastische situatie.</a:t>
            </a:r>
          </a:p>
          <a:p>
            <a:endParaRPr lang="nl-NL" sz="2500" dirty="0"/>
          </a:p>
        </p:txBody>
      </p:sp>
    </p:spTree>
    <p:extLst>
      <p:ext uri="{BB962C8B-B14F-4D97-AF65-F5344CB8AC3E}">
        <p14:creationId xmlns:p14="http://schemas.microsoft.com/office/powerpoint/2010/main" val="5513541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34176" y="609600"/>
            <a:ext cx="9601200" cy="1320800"/>
          </a:xfrm>
        </p:spPr>
        <p:txBody>
          <a:bodyPr>
            <a:normAutofit fontScale="90000"/>
          </a:bodyPr>
          <a:lstStyle/>
          <a:p>
            <a:r>
              <a:rPr lang="nl-NL" dirty="0" smtClean="0"/>
              <a:t>Maak opdrachten </a:t>
            </a:r>
            <a:r>
              <a:rPr lang="nl-NL" dirty="0" smtClean="0"/>
              <a:t>6.5, </a:t>
            </a:r>
            <a:r>
              <a:rPr lang="nl-NL" dirty="0" smtClean="0"/>
              <a:t>6.6 </a:t>
            </a:r>
            <a:r>
              <a:rPr lang="nl-NL" dirty="0" smtClean="0"/>
              <a:t>en 6.7 dan </a:t>
            </a:r>
            <a:r>
              <a:rPr lang="nl-NL" dirty="0" smtClean="0"/>
              <a:t>gaan we die nakijken </a:t>
            </a:r>
            <a:r>
              <a:rPr lang="nl-NL" dirty="0" smtClean="0"/>
              <a:t>(wat niet afkomt wordt huiswerk).</a:t>
            </a:r>
            <a:endParaRPr lang="nl-NL" dirty="0"/>
          </a:p>
        </p:txBody>
      </p:sp>
      <p:sp>
        <p:nvSpPr>
          <p:cNvPr id="3" name="Tijdelijke aanduiding voor inhoud 2"/>
          <p:cNvSpPr>
            <a:spLocks noGrp="1"/>
          </p:cNvSpPr>
          <p:nvPr>
            <p:ph idx="1"/>
          </p:nvPr>
        </p:nvSpPr>
        <p:spPr>
          <a:xfrm>
            <a:off x="519731" y="2121456"/>
            <a:ext cx="7340958" cy="4829577"/>
          </a:xfrm>
        </p:spPr>
        <p:txBody>
          <a:bodyPr>
            <a:normAutofit/>
          </a:bodyPr>
          <a:lstStyle/>
          <a:p>
            <a:r>
              <a:rPr lang="nl-NL" sz="2500" dirty="0" smtClean="0"/>
              <a:t>12</a:t>
            </a:r>
            <a:r>
              <a:rPr lang="nl-NL" sz="2500" dirty="0" smtClean="0"/>
              <a:t> </a:t>
            </a:r>
            <a:r>
              <a:rPr lang="nl-NL" sz="2500" dirty="0" smtClean="0"/>
              <a:t>minuten de tijd.</a:t>
            </a:r>
          </a:p>
          <a:p>
            <a:endParaRPr lang="nl-NL" sz="2500" dirty="0" smtClean="0"/>
          </a:p>
        </p:txBody>
      </p:sp>
      <p:sp>
        <p:nvSpPr>
          <p:cNvPr id="4" name="Ovaal 3"/>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7559899" y="262729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7559899" y="262729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7559899" y="262729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7559898" y="262729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3" name="Ovaal 12"/>
          <p:cNvSpPr/>
          <p:nvPr/>
        </p:nvSpPr>
        <p:spPr>
          <a:xfrm>
            <a:off x="7559897" y="262729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7559896" y="262729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7559895" y="262729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175415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9154"/>
          <a:stretch/>
        </p:blipFill>
        <p:spPr>
          <a:xfrm>
            <a:off x="0" y="0"/>
            <a:ext cx="12192000" cy="433137"/>
          </a:xfrm>
          <a:prstGeom prst="rect">
            <a:avLst/>
          </a:prstGeom>
        </p:spPr>
      </p:pic>
      <p:pic>
        <p:nvPicPr>
          <p:cNvPr id="5" name="Afbeelding 4"/>
          <p:cNvPicPr>
            <a:picLocks noChangeAspect="1"/>
          </p:cNvPicPr>
          <p:nvPr/>
        </p:nvPicPr>
        <p:blipFill rotWithShape="1">
          <a:blip r:embed="rId2"/>
          <a:srcRect b="79512"/>
          <a:stretch/>
        </p:blipFill>
        <p:spPr>
          <a:xfrm>
            <a:off x="0" y="0"/>
            <a:ext cx="12192000" cy="818147"/>
          </a:xfrm>
          <a:prstGeom prst="rect">
            <a:avLst/>
          </a:prstGeom>
        </p:spPr>
      </p:pic>
      <p:pic>
        <p:nvPicPr>
          <p:cNvPr id="6" name="Afbeelding 5"/>
          <p:cNvPicPr>
            <a:picLocks noChangeAspect="1"/>
          </p:cNvPicPr>
          <p:nvPr/>
        </p:nvPicPr>
        <p:blipFill rotWithShape="1">
          <a:blip r:embed="rId2"/>
          <a:srcRect b="54204"/>
          <a:stretch/>
        </p:blipFill>
        <p:spPr>
          <a:xfrm>
            <a:off x="0" y="1"/>
            <a:ext cx="12192000" cy="1828800"/>
          </a:xfrm>
          <a:prstGeom prst="rect">
            <a:avLst/>
          </a:prstGeom>
        </p:spPr>
      </p:pic>
      <p:pic>
        <p:nvPicPr>
          <p:cNvPr id="7" name="Afbeelding 6"/>
          <p:cNvPicPr>
            <a:picLocks noChangeAspect="1"/>
          </p:cNvPicPr>
          <p:nvPr/>
        </p:nvPicPr>
        <p:blipFill rotWithShape="1">
          <a:blip r:embed="rId2"/>
          <a:srcRect b="40044"/>
          <a:stretch/>
        </p:blipFill>
        <p:spPr>
          <a:xfrm>
            <a:off x="0" y="1"/>
            <a:ext cx="12192000" cy="2394284"/>
          </a:xfrm>
          <a:prstGeom prst="rect">
            <a:avLst/>
          </a:prstGeom>
        </p:spPr>
      </p:pic>
      <p:pic>
        <p:nvPicPr>
          <p:cNvPr id="8" name="Afbeelding 7"/>
          <p:cNvPicPr>
            <a:picLocks noChangeAspect="1"/>
          </p:cNvPicPr>
          <p:nvPr/>
        </p:nvPicPr>
        <p:blipFill rotWithShape="1">
          <a:blip r:embed="rId2"/>
          <a:srcRect b="10517"/>
          <a:stretch/>
        </p:blipFill>
        <p:spPr>
          <a:xfrm>
            <a:off x="0" y="0"/>
            <a:ext cx="12192000" cy="3573379"/>
          </a:xfrm>
          <a:prstGeom prst="rect">
            <a:avLst/>
          </a:prstGeom>
        </p:spPr>
      </p:pic>
      <p:pic>
        <p:nvPicPr>
          <p:cNvPr id="9" name="Afbeelding 8"/>
          <p:cNvPicPr>
            <a:picLocks noChangeAspect="1"/>
          </p:cNvPicPr>
          <p:nvPr/>
        </p:nvPicPr>
        <p:blipFill>
          <a:blip r:embed="rId2"/>
          <a:stretch>
            <a:fillRect/>
          </a:stretch>
        </p:blipFill>
        <p:spPr>
          <a:xfrm>
            <a:off x="0" y="0"/>
            <a:ext cx="12192000" cy="3993369"/>
          </a:xfrm>
          <a:prstGeom prst="rect">
            <a:avLst/>
          </a:prstGeom>
        </p:spPr>
      </p:pic>
      <p:pic>
        <p:nvPicPr>
          <p:cNvPr id="10" name="Afbeelding 9"/>
          <p:cNvPicPr>
            <a:picLocks noChangeAspect="1"/>
          </p:cNvPicPr>
          <p:nvPr/>
        </p:nvPicPr>
        <p:blipFill>
          <a:blip r:embed="rId3"/>
          <a:stretch>
            <a:fillRect/>
          </a:stretch>
        </p:blipFill>
        <p:spPr>
          <a:xfrm>
            <a:off x="0" y="3966383"/>
            <a:ext cx="12192000" cy="950026"/>
          </a:xfrm>
          <a:prstGeom prst="rect">
            <a:avLst/>
          </a:prstGeom>
        </p:spPr>
      </p:pic>
    </p:spTree>
    <p:extLst>
      <p:ext uri="{BB962C8B-B14F-4D97-AF65-F5344CB8AC3E}">
        <p14:creationId xmlns:p14="http://schemas.microsoft.com/office/powerpoint/2010/main" val="1431982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dirty="0"/>
          </a:p>
        </p:txBody>
      </p:sp>
      <p:pic>
        <p:nvPicPr>
          <p:cNvPr id="4" name="Afbeelding 3"/>
          <p:cNvPicPr>
            <a:picLocks noChangeAspect="1"/>
          </p:cNvPicPr>
          <p:nvPr/>
        </p:nvPicPr>
        <p:blipFill rotWithShape="1">
          <a:blip r:embed="rId2"/>
          <a:srcRect b="91557"/>
          <a:stretch/>
        </p:blipFill>
        <p:spPr>
          <a:xfrm>
            <a:off x="0" y="0"/>
            <a:ext cx="12192000" cy="445168"/>
          </a:xfrm>
          <a:prstGeom prst="rect">
            <a:avLst/>
          </a:prstGeom>
        </p:spPr>
      </p:pic>
      <p:pic>
        <p:nvPicPr>
          <p:cNvPr id="5" name="Afbeelding 4"/>
          <p:cNvPicPr>
            <a:picLocks noChangeAspect="1"/>
          </p:cNvPicPr>
          <p:nvPr/>
        </p:nvPicPr>
        <p:blipFill rotWithShape="1">
          <a:blip r:embed="rId2"/>
          <a:srcRect b="76725"/>
          <a:stretch/>
        </p:blipFill>
        <p:spPr>
          <a:xfrm>
            <a:off x="0" y="0"/>
            <a:ext cx="12192000" cy="1227221"/>
          </a:xfrm>
          <a:prstGeom prst="rect">
            <a:avLst/>
          </a:prstGeom>
        </p:spPr>
      </p:pic>
      <p:pic>
        <p:nvPicPr>
          <p:cNvPr id="6" name="Afbeelding 5"/>
          <p:cNvPicPr>
            <a:picLocks noChangeAspect="1"/>
          </p:cNvPicPr>
          <p:nvPr/>
        </p:nvPicPr>
        <p:blipFill rotWithShape="1">
          <a:blip r:embed="rId2"/>
          <a:srcRect b="57101"/>
          <a:stretch/>
        </p:blipFill>
        <p:spPr>
          <a:xfrm>
            <a:off x="0" y="0"/>
            <a:ext cx="12192000" cy="2261937"/>
          </a:xfrm>
          <a:prstGeom prst="rect">
            <a:avLst/>
          </a:prstGeom>
        </p:spPr>
      </p:pic>
    </p:spTree>
    <p:extLst>
      <p:ext uri="{BB962C8B-B14F-4D97-AF65-F5344CB8AC3E}">
        <p14:creationId xmlns:p14="http://schemas.microsoft.com/office/powerpoint/2010/main" val="2276203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Les 2:</a:t>
            </a:r>
            <a:endParaRPr lang="nl-NL" dirty="0"/>
          </a:p>
        </p:txBody>
      </p:sp>
      <p:sp>
        <p:nvSpPr>
          <p:cNvPr id="3" name="Tijdelijke aanduiding voor inhoud 2"/>
          <p:cNvSpPr>
            <a:spLocks noGrp="1"/>
          </p:cNvSpPr>
          <p:nvPr>
            <p:ph idx="1"/>
          </p:nvPr>
        </p:nvSpPr>
        <p:spPr/>
        <p:txBody>
          <a:bodyPr>
            <a:normAutofit/>
          </a:bodyPr>
          <a:lstStyle/>
          <a:p>
            <a:r>
              <a:rPr lang="nl-NL" sz="2500" dirty="0" smtClean="0"/>
              <a:t>Vandaag gaan we kijken naar: waarvan is de prijselasticiteit van de vraag afhankelijk en wat gebeurd er met de omzet.</a:t>
            </a:r>
            <a:endParaRPr lang="nl-NL" sz="2500" dirty="0"/>
          </a:p>
        </p:txBody>
      </p:sp>
    </p:spTree>
    <p:extLst>
      <p:ext uri="{BB962C8B-B14F-4D97-AF65-F5344CB8AC3E}">
        <p14:creationId xmlns:p14="http://schemas.microsoft.com/office/powerpoint/2010/main" val="33120866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Is het effectief?</a:t>
            </a:r>
            <a:endParaRPr lang="nl-NL" dirty="0"/>
          </a:p>
        </p:txBody>
      </p:sp>
      <p:sp>
        <p:nvSpPr>
          <p:cNvPr id="3" name="Tijdelijke aanduiding voor inhoud 2"/>
          <p:cNvSpPr>
            <a:spLocks noGrp="1"/>
          </p:cNvSpPr>
          <p:nvPr>
            <p:ph idx="1"/>
          </p:nvPr>
        </p:nvSpPr>
        <p:spPr>
          <a:xfrm>
            <a:off x="348916" y="1239253"/>
            <a:ext cx="10166684" cy="4802109"/>
          </a:xfrm>
        </p:spPr>
        <p:txBody>
          <a:bodyPr>
            <a:noAutofit/>
          </a:bodyPr>
          <a:lstStyle/>
          <a:p>
            <a:r>
              <a:rPr lang="nl-NL" sz="2500" dirty="0" smtClean="0"/>
              <a:t>Jullie hebben een eigen speelgoed winkel.</a:t>
            </a:r>
          </a:p>
          <a:p>
            <a:r>
              <a:rPr lang="nl-NL" sz="2500" dirty="0" smtClean="0"/>
              <a:t>Jullie verkopen speelgoed voor 200 euro per stuk.</a:t>
            </a:r>
          </a:p>
          <a:p>
            <a:r>
              <a:rPr lang="nl-NL" sz="2500" dirty="0" smtClean="0"/>
              <a:t>Jullie verkopen op dit moment 400 stuks speelgoed.</a:t>
            </a:r>
            <a:endParaRPr lang="nl-NL" sz="2500" dirty="0"/>
          </a:p>
          <a:p>
            <a:r>
              <a:rPr lang="nl-NL" sz="2500" dirty="0" smtClean="0"/>
              <a:t>Je overweegt het speelgoed voor 250 euro te gaan verkopen.</a:t>
            </a:r>
          </a:p>
          <a:p>
            <a:r>
              <a:rPr lang="nl-NL" sz="2500" dirty="0" smtClean="0"/>
              <a:t>Je verkoopt dan nog </a:t>
            </a:r>
            <a:r>
              <a:rPr lang="nl-NL" sz="2500" dirty="0" smtClean="0"/>
              <a:t>375 </a:t>
            </a:r>
            <a:r>
              <a:rPr lang="nl-NL" sz="2500" dirty="0" smtClean="0"/>
              <a:t>stuks speelgoed.</a:t>
            </a:r>
          </a:p>
          <a:p>
            <a:r>
              <a:rPr lang="nl-NL" sz="2500" dirty="0" smtClean="0"/>
              <a:t>Ga je dit wel of niet doen?</a:t>
            </a:r>
          </a:p>
          <a:p>
            <a:r>
              <a:rPr lang="nl-NL" sz="2500" dirty="0" smtClean="0"/>
              <a:t>Je overweegt het speelgoed voor 300 euro te gaan verkopen.</a:t>
            </a:r>
          </a:p>
          <a:p>
            <a:r>
              <a:rPr lang="nl-NL" sz="2500" dirty="0" smtClean="0"/>
              <a:t>Je verkoopt dan nog </a:t>
            </a:r>
            <a:r>
              <a:rPr lang="nl-NL" sz="2500" dirty="0" smtClean="0"/>
              <a:t>150</a:t>
            </a:r>
            <a:r>
              <a:rPr lang="nl-NL" sz="2500" dirty="0" smtClean="0"/>
              <a:t> </a:t>
            </a:r>
            <a:r>
              <a:rPr lang="nl-NL" sz="2500" dirty="0" smtClean="0"/>
              <a:t>stuks speelgoed.</a:t>
            </a:r>
          </a:p>
          <a:p>
            <a:r>
              <a:rPr lang="nl-NL" sz="2500" dirty="0" smtClean="0"/>
              <a:t>Ga je dit wel of niet doen?</a:t>
            </a:r>
            <a:endParaRPr lang="nl-NL" sz="2500" dirty="0"/>
          </a:p>
          <a:p>
            <a:r>
              <a:rPr lang="nl-NL" sz="2500" dirty="0" smtClean="0"/>
              <a:t>Wat bepaald dus of je wel of niet je prijs gaat verhogen/verlagen?</a:t>
            </a:r>
          </a:p>
          <a:p>
            <a:r>
              <a:rPr lang="nl-NL" sz="2500" dirty="0" smtClean="0"/>
              <a:t>Hoe sterk je afzet reageert.</a:t>
            </a:r>
            <a:endParaRPr lang="nl-NL" sz="2500" dirty="0"/>
          </a:p>
        </p:txBody>
      </p:sp>
    </p:spTree>
    <p:extLst>
      <p:ext uri="{BB962C8B-B14F-4D97-AF65-F5344CB8AC3E}">
        <p14:creationId xmlns:p14="http://schemas.microsoft.com/office/powerpoint/2010/main" val="592740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programma</a:t>
            </a:r>
            <a:endParaRPr lang="nl-NL" dirty="0"/>
          </a:p>
        </p:txBody>
      </p:sp>
      <p:sp>
        <p:nvSpPr>
          <p:cNvPr id="3" name="Tijdelijke aanduiding voor inhoud 2"/>
          <p:cNvSpPr>
            <a:spLocks noGrp="1"/>
          </p:cNvSpPr>
          <p:nvPr>
            <p:ph idx="1"/>
          </p:nvPr>
        </p:nvSpPr>
        <p:spPr/>
        <p:txBody>
          <a:bodyPr>
            <a:normAutofit/>
          </a:bodyPr>
          <a:lstStyle/>
          <a:p>
            <a:pPr marL="0" indent="0">
              <a:buNone/>
            </a:pPr>
            <a:r>
              <a:rPr lang="nl-NL" sz="2500" dirty="0" smtClean="0"/>
              <a:t>Deze week: aan de slag met H6 </a:t>
            </a:r>
            <a:r>
              <a:rPr lang="nl-NL" sz="2500" dirty="0" err="1" smtClean="0"/>
              <a:t>tm</a:t>
            </a:r>
            <a:r>
              <a:rPr lang="nl-NL" sz="2500" dirty="0" smtClean="0"/>
              <a:t> 6.18</a:t>
            </a:r>
          </a:p>
          <a:p>
            <a:pPr marL="0" indent="0">
              <a:buNone/>
            </a:pPr>
            <a:r>
              <a:rPr lang="nl-NL" sz="2500" dirty="0" smtClean="0"/>
              <a:t>Gaat over elasticiteiten.</a:t>
            </a:r>
          </a:p>
          <a:p>
            <a:pPr marL="0" indent="0">
              <a:buNone/>
            </a:pPr>
            <a:r>
              <a:rPr lang="nl-NL" sz="2500" dirty="0" smtClean="0"/>
              <a:t>Vandaag: 6.1 </a:t>
            </a:r>
            <a:r>
              <a:rPr lang="nl-NL" sz="2500" dirty="0" err="1" smtClean="0"/>
              <a:t>tm</a:t>
            </a:r>
            <a:r>
              <a:rPr lang="nl-NL" sz="2500" dirty="0" smtClean="0"/>
              <a:t> 6.7</a:t>
            </a:r>
          </a:p>
          <a:p>
            <a:pPr marL="0" indent="0">
              <a:buNone/>
            </a:pPr>
            <a:r>
              <a:rPr lang="nl-NL" sz="2500" dirty="0" smtClean="0"/>
              <a:t>Les 2: 6.8 t/m 6.13 </a:t>
            </a:r>
          </a:p>
          <a:p>
            <a:pPr marL="0" indent="0">
              <a:buNone/>
            </a:pPr>
            <a:r>
              <a:rPr lang="nl-NL" sz="2500" dirty="0" smtClean="0"/>
              <a:t>Les 3: 6.14 t/m 6.18</a:t>
            </a:r>
          </a:p>
          <a:p>
            <a:pPr marL="0" indent="0">
              <a:buNone/>
            </a:pPr>
            <a:r>
              <a:rPr lang="nl-NL" sz="2500" dirty="0" smtClean="0"/>
              <a:t>Het tempo moet iets omhoog (we lopen achter op planning, wat niet af komt wordt zodoende huiswerk).</a:t>
            </a:r>
          </a:p>
          <a:p>
            <a:pPr marL="0" indent="0">
              <a:buNone/>
            </a:pPr>
            <a:endParaRPr lang="nl-NL" sz="2500" dirty="0"/>
          </a:p>
        </p:txBody>
      </p:sp>
    </p:spTree>
    <p:extLst>
      <p:ext uri="{BB962C8B-B14F-4D97-AF65-F5344CB8AC3E}">
        <p14:creationId xmlns:p14="http://schemas.microsoft.com/office/powerpoint/2010/main" val="40189433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Hoe gaan we dit berekenen?</a:t>
            </a:r>
            <a:endParaRPr lang="nl-NL" dirty="0"/>
          </a:p>
        </p:txBody>
      </p:sp>
      <p:sp>
        <p:nvSpPr>
          <p:cNvPr id="3" name="Tijdelijke aanduiding voor inhoud 2"/>
          <p:cNvSpPr>
            <a:spLocks noGrp="1"/>
          </p:cNvSpPr>
          <p:nvPr>
            <p:ph idx="1"/>
          </p:nvPr>
        </p:nvSpPr>
        <p:spPr>
          <a:xfrm>
            <a:off x="577516" y="1335505"/>
            <a:ext cx="8696486" cy="4705857"/>
          </a:xfrm>
        </p:spPr>
        <p:txBody>
          <a:bodyPr>
            <a:noAutofit/>
          </a:bodyPr>
          <a:lstStyle/>
          <a:p>
            <a:r>
              <a:rPr lang="nl-NL" sz="2500" dirty="0" smtClean="0"/>
              <a:t>Je prijs stijgt met 1 euro, terwijl je afzet daalt met 10. is dit wel of niet gunstig?</a:t>
            </a:r>
          </a:p>
          <a:p>
            <a:r>
              <a:rPr lang="nl-NL" sz="2500" dirty="0" smtClean="0"/>
              <a:t>Dit weten we nog niet, we weten tenslotte niet de begin situatie.</a:t>
            </a:r>
          </a:p>
          <a:p>
            <a:r>
              <a:rPr lang="nl-NL" sz="2500" dirty="0" smtClean="0"/>
              <a:t>Stel je verkocht eerst je product voor 100 euro in totaal 11 stuks</a:t>
            </a:r>
          </a:p>
          <a:p>
            <a:r>
              <a:rPr lang="nl-NL" sz="2500" dirty="0" smtClean="0"/>
              <a:t>Nu voor 101 euro in totaal 1 stuk.</a:t>
            </a:r>
          </a:p>
          <a:p>
            <a:r>
              <a:rPr lang="nl-NL" sz="2500" dirty="0" smtClean="0"/>
              <a:t>Je gaat erop achteruit.</a:t>
            </a:r>
          </a:p>
          <a:p>
            <a:r>
              <a:rPr lang="nl-NL" sz="2500" dirty="0" smtClean="0"/>
              <a:t>Stel je verkocht je product voor 1 euro in totaal 100 stuks</a:t>
            </a:r>
          </a:p>
          <a:p>
            <a:r>
              <a:rPr lang="nl-NL" sz="2500" dirty="0" smtClean="0"/>
              <a:t>Nu voor 2 euro in totaal 90 stuks.</a:t>
            </a:r>
          </a:p>
          <a:p>
            <a:r>
              <a:rPr lang="nl-NL" sz="2500" dirty="0" smtClean="0"/>
              <a:t>Je gaat erop vooruit.</a:t>
            </a:r>
          </a:p>
          <a:p>
            <a:endParaRPr lang="nl-NL" sz="2500" dirty="0"/>
          </a:p>
        </p:txBody>
      </p:sp>
    </p:spTree>
    <p:extLst>
      <p:ext uri="{BB962C8B-B14F-4D97-AF65-F5344CB8AC3E}">
        <p14:creationId xmlns:p14="http://schemas.microsoft.com/office/powerpoint/2010/main" val="3577389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609600"/>
            <a:ext cx="10106526" cy="1320800"/>
          </a:xfrm>
        </p:spPr>
        <p:txBody>
          <a:bodyPr>
            <a:normAutofit fontScale="90000"/>
          </a:bodyPr>
          <a:lstStyle/>
          <a:p>
            <a:r>
              <a:rPr lang="nl-NL" dirty="0" smtClean="0"/>
              <a:t>Om uit te rekenen hoeveel de hoeveelheid reageert op de prijs gebruiken we de prijselasticiteit</a:t>
            </a:r>
            <a:endParaRPr lang="nl-NL" dirty="0"/>
          </a:p>
        </p:txBody>
      </p:sp>
      <p:sp>
        <p:nvSpPr>
          <p:cNvPr id="3" name="Tijdelijke aanduiding voor inhoud 2"/>
          <p:cNvSpPr>
            <a:spLocks noGrp="1"/>
          </p:cNvSpPr>
          <p:nvPr>
            <p:ph idx="1"/>
          </p:nvPr>
        </p:nvSpPr>
        <p:spPr>
          <a:xfrm>
            <a:off x="613611" y="1930400"/>
            <a:ext cx="9853863" cy="4110963"/>
          </a:xfrm>
        </p:spPr>
        <p:txBody>
          <a:bodyPr>
            <a:noAutofit/>
          </a:bodyPr>
          <a:lstStyle/>
          <a:p>
            <a:r>
              <a:rPr lang="nl-NL" sz="2500" dirty="0" smtClean="0"/>
              <a:t>EV (prijselasticiteit = procentuele verandering van de gevraagde hoeveelheid / procentuele verandering van de prijs.</a:t>
            </a:r>
            <a:endParaRPr lang="nl-NL" sz="2500" dirty="0"/>
          </a:p>
          <a:p>
            <a:r>
              <a:rPr lang="nl-NL" sz="2500" dirty="0" smtClean="0"/>
              <a:t>Bij elasticiteit staat de oorzaak, de actie altijd in de noemer (dus onderaan de deelstreep). Het gevolg, de reactie staat altijd in de teller (dus bovenaan).</a:t>
            </a:r>
            <a:endParaRPr lang="nl-NL" sz="2500" dirty="0"/>
          </a:p>
          <a:p>
            <a:r>
              <a:rPr lang="nl-NL" sz="2500" dirty="0" smtClean="0"/>
              <a:t>Prijselasticiteit is een negatief getal.</a:t>
            </a:r>
          </a:p>
          <a:p>
            <a:r>
              <a:rPr lang="nl-NL" sz="2500" dirty="0" smtClean="0"/>
              <a:t>Tenslotte een stijging van de prijs zorgt voor een daling van de hoeveelheid</a:t>
            </a:r>
          </a:p>
          <a:p>
            <a:r>
              <a:rPr lang="nl-NL" sz="2500" dirty="0" smtClean="0"/>
              <a:t>Een daling van de prijs zorgt voor een stijging van de hoeveelheid.</a:t>
            </a:r>
          </a:p>
          <a:p>
            <a:r>
              <a:rPr lang="nl-NL" sz="2500" dirty="0" smtClean="0"/>
              <a:t>De relatie is negatief (tegenovergesteld)</a:t>
            </a:r>
            <a:endParaRPr lang="nl-NL" sz="2500" dirty="0"/>
          </a:p>
        </p:txBody>
      </p:sp>
    </p:spTree>
    <p:extLst>
      <p:ext uri="{BB962C8B-B14F-4D97-AF65-F5344CB8AC3E}">
        <p14:creationId xmlns:p14="http://schemas.microsoft.com/office/powerpoint/2010/main" val="462951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Stappenplan elasticiteit.</a:t>
            </a:r>
            <a:endParaRPr lang="nl-NL" dirty="0"/>
          </a:p>
        </p:txBody>
      </p:sp>
      <p:sp>
        <p:nvSpPr>
          <p:cNvPr id="3" name="Tijdelijke aanduiding voor inhoud 2"/>
          <p:cNvSpPr>
            <a:spLocks noGrp="1"/>
          </p:cNvSpPr>
          <p:nvPr>
            <p:ph idx="1"/>
          </p:nvPr>
        </p:nvSpPr>
        <p:spPr/>
        <p:txBody>
          <a:bodyPr>
            <a:noAutofit/>
          </a:bodyPr>
          <a:lstStyle/>
          <a:p>
            <a:r>
              <a:rPr lang="nl-NL" sz="2500" dirty="0" smtClean="0"/>
              <a:t>Formule is procentuele verandering hoeveelheid / procentuele verandering prijs.</a:t>
            </a:r>
          </a:p>
          <a:p>
            <a:endParaRPr lang="nl-NL" sz="2500" dirty="0"/>
          </a:p>
          <a:p>
            <a:r>
              <a:rPr lang="nl-NL" sz="2500" dirty="0" smtClean="0"/>
              <a:t>Voor de % verandering hoeveelheid moeten we de oude en de nieuwe hoeveelheid weten. (nieuw – oud / oud * 100% = verandering)</a:t>
            </a:r>
          </a:p>
          <a:p>
            <a:endParaRPr lang="nl-NL" sz="2500" dirty="0"/>
          </a:p>
          <a:p>
            <a:r>
              <a:rPr lang="nl-NL" sz="2500" dirty="0" smtClean="0"/>
              <a:t>Voor de % verandering van de prijs moeten we oude en de nieuwe prijs weten</a:t>
            </a:r>
            <a:r>
              <a:rPr lang="nl-NL" sz="2500" dirty="0"/>
              <a:t>. (nieuw – oud / oud * 100% = verandering)</a:t>
            </a:r>
          </a:p>
          <a:p>
            <a:endParaRPr lang="nl-NL" sz="2500" dirty="0" smtClean="0"/>
          </a:p>
          <a:p>
            <a:endParaRPr lang="nl-NL" sz="2500" dirty="0"/>
          </a:p>
        </p:txBody>
      </p:sp>
    </p:spTree>
    <p:extLst>
      <p:ext uri="{BB962C8B-B14F-4D97-AF65-F5344CB8AC3E}">
        <p14:creationId xmlns:p14="http://schemas.microsoft.com/office/powerpoint/2010/main" val="1259392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Prijselastisch en inelastisch.</a:t>
            </a:r>
            <a:endParaRPr lang="nl-NL" dirty="0"/>
          </a:p>
        </p:txBody>
      </p:sp>
      <p:sp>
        <p:nvSpPr>
          <p:cNvPr id="3" name="Tijdelijke aanduiding voor inhoud 2"/>
          <p:cNvSpPr>
            <a:spLocks noGrp="1"/>
          </p:cNvSpPr>
          <p:nvPr>
            <p:ph idx="1"/>
          </p:nvPr>
        </p:nvSpPr>
        <p:spPr/>
        <p:txBody>
          <a:bodyPr>
            <a:normAutofit/>
          </a:bodyPr>
          <a:lstStyle/>
          <a:p>
            <a:r>
              <a:rPr lang="nl-NL" sz="2500" dirty="0" smtClean="0"/>
              <a:t>Is de EV groter dan 1 of kleiner dan -1 (dus 2 of -2) is er sprake van een prijselastische situatie.</a:t>
            </a:r>
          </a:p>
          <a:p>
            <a:r>
              <a:rPr lang="nl-NL" sz="2500" dirty="0" smtClean="0"/>
              <a:t>is de EV kleiner dan 1 of groter dan -1 (dus 0,5 of -0,5) is er sprake van een prijsinelastische situatie.</a:t>
            </a:r>
          </a:p>
          <a:p>
            <a:endParaRPr lang="nl-NL" sz="2500" dirty="0"/>
          </a:p>
        </p:txBody>
      </p:sp>
    </p:spTree>
    <p:extLst>
      <p:ext uri="{BB962C8B-B14F-4D97-AF65-F5344CB8AC3E}">
        <p14:creationId xmlns:p14="http://schemas.microsoft.com/office/powerpoint/2010/main" val="33571667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34176" y="609600"/>
            <a:ext cx="9601200" cy="1320800"/>
          </a:xfrm>
        </p:spPr>
        <p:txBody>
          <a:bodyPr>
            <a:normAutofit/>
          </a:bodyPr>
          <a:lstStyle/>
          <a:p>
            <a:r>
              <a:rPr lang="nl-NL" dirty="0" smtClean="0"/>
              <a:t>Maak opdrachten </a:t>
            </a:r>
            <a:r>
              <a:rPr lang="nl-NL" dirty="0" smtClean="0"/>
              <a:t>6.8 </a:t>
            </a:r>
            <a:r>
              <a:rPr lang="nl-NL" dirty="0" smtClean="0"/>
              <a:t>t/m 6.9</a:t>
            </a:r>
            <a:endParaRPr lang="nl-NL" dirty="0"/>
          </a:p>
        </p:txBody>
      </p:sp>
      <p:sp>
        <p:nvSpPr>
          <p:cNvPr id="3" name="Tijdelijke aanduiding voor inhoud 2"/>
          <p:cNvSpPr>
            <a:spLocks noGrp="1"/>
          </p:cNvSpPr>
          <p:nvPr>
            <p:ph idx="1"/>
          </p:nvPr>
        </p:nvSpPr>
        <p:spPr>
          <a:xfrm>
            <a:off x="519731" y="2121456"/>
            <a:ext cx="7340958" cy="4829577"/>
          </a:xfrm>
        </p:spPr>
        <p:txBody>
          <a:bodyPr>
            <a:normAutofit/>
          </a:bodyPr>
          <a:lstStyle/>
          <a:p>
            <a:r>
              <a:rPr lang="nl-NL" sz="2500" dirty="0"/>
              <a:t>8</a:t>
            </a:r>
            <a:r>
              <a:rPr lang="nl-NL" sz="2500" dirty="0" smtClean="0"/>
              <a:t> minuten de tijd.</a:t>
            </a:r>
          </a:p>
          <a:p>
            <a:r>
              <a:rPr lang="nl-NL" sz="2500" dirty="0" smtClean="0"/>
              <a:t>Eerder klaar? Verder werken t/m </a:t>
            </a:r>
            <a:r>
              <a:rPr lang="nl-NL" sz="2500" dirty="0" smtClean="0"/>
              <a:t>6.13 </a:t>
            </a:r>
            <a:r>
              <a:rPr lang="nl-NL" sz="2500" dirty="0" smtClean="0"/>
              <a:t>(het huiswerk, zorg dat je de stukken theorie leest)</a:t>
            </a:r>
          </a:p>
        </p:txBody>
      </p:sp>
      <p:sp>
        <p:nvSpPr>
          <p:cNvPr id="4" name="Ovaal 3"/>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7559899" y="262729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7559899" y="262729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7559899" y="262729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Tree>
    <p:extLst>
      <p:ext uri="{BB962C8B-B14F-4D97-AF65-F5344CB8AC3E}">
        <p14:creationId xmlns:p14="http://schemas.microsoft.com/office/powerpoint/2010/main" val="480378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91557"/>
          <a:stretch/>
        </p:blipFill>
        <p:spPr>
          <a:xfrm>
            <a:off x="0" y="0"/>
            <a:ext cx="12192000" cy="445168"/>
          </a:xfrm>
          <a:prstGeom prst="rect">
            <a:avLst/>
          </a:prstGeom>
        </p:spPr>
      </p:pic>
      <p:pic>
        <p:nvPicPr>
          <p:cNvPr id="5" name="Afbeelding 4"/>
          <p:cNvPicPr>
            <a:picLocks noChangeAspect="1"/>
          </p:cNvPicPr>
          <p:nvPr/>
        </p:nvPicPr>
        <p:blipFill rotWithShape="1">
          <a:blip r:embed="rId2"/>
          <a:srcRect b="76725"/>
          <a:stretch/>
        </p:blipFill>
        <p:spPr>
          <a:xfrm>
            <a:off x="0" y="0"/>
            <a:ext cx="12192000" cy="1227221"/>
          </a:xfrm>
          <a:prstGeom prst="rect">
            <a:avLst/>
          </a:prstGeom>
        </p:spPr>
      </p:pic>
      <p:pic>
        <p:nvPicPr>
          <p:cNvPr id="6" name="Afbeelding 5"/>
          <p:cNvPicPr>
            <a:picLocks noChangeAspect="1"/>
          </p:cNvPicPr>
          <p:nvPr/>
        </p:nvPicPr>
        <p:blipFill rotWithShape="1">
          <a:blip r:embed="rId2"/>
          <a:srcRect b="57101"/>
          <a:stretch/>
        </p:blipFill>
        <p:spPr>
          <a:xfrm>
            <a:off x="0" y="0"/>
            <a:ext cx="12192000" cy="2261937"/>
          </a:xfrm>
          <a:prstGeom prst="rect">
            <a:avLst/>
          </a:prstGeom>
        </p:spPr>
      </p:pic>
      <p:pic>
        <p:nvPicPr>
          <p:cNvPr id="7" name="Afbeelding 6"/>
          <p:cNvPicPr>
            <a:picLocks noChangeAspect="1"/>
          </p:cNvPicPr>
          <p:nvPr/>
        </p:nvPicPr>
        <p:blipFill rotWithShape="1">
          <a:blip r:embed="rId2"/>
          <a:srcRect b="47060"/>
          <a:stretch/>
        </p:blipFill>
        <p:spPr>
          <a:xfrm>
            <a:off x="0" y="0"/>
            <a:ext cx="12192000" cy="2791326"/>
          </a:xfrm>
          <a:prstGeom prst="rect">
            <a:avLst/>
          </a:prstGeom>
        </p:spPr>
      </p:pic>
      <p:pic>
        <p:nvPicPr>
          <p:cNvPr id="8" name="Afbeelding 7"/>
          <p:cNvPicPr>
            <a:picLocks noChangeAspect="1"/>
          </p:cNvPicPr>
          <p:nvPr/>
        </p:nvPicPr>
        <p:blipFill rotWithShape="1">
          <a:blip r:embed="rId2"/>
          <a:srcRect b="38617"/>
          <a:stretch/>
        </p:blipFill>
        <p:spPr>
          <a:xfrm>
            <a:off x="0" y="0"/>
            <a:ext cx="12192000" cy="3236495"/>
          </a:xfrm>
          <a:prstGeom prst="rect">
            <a:avLst/>
          </a:prstGeom>
        </p:spPr>
      </p:pic>
      <p:pic>
        <p:nvPicPr>
          <p:cNvPr id="9" name="Afbeelding 8"/>
          <p:cNvPicPr>
            <a:picLocks noChangeAspect="1"/>
          </p:cNvPicPr>
          <p:nvPr/>
        </p:nvPicPr>
        <p:blipFill rotWithShape="1">
          <a:blip r:embed="rId2"/>
          <a:srcRect b="31316"/>
          <a:stretch/>
        </p:blipFill>
        <p:spPr>
          <a:xfrm>
            <a:off x="0" y="0"/>
            <a:ext cx="12192000" cy="3621505"/>
          </a:xfrm>
          <a:prstGeom prst="rect">
            <a:avLst/>
          </a:prstGeom>
        </p:spPr>
      </p:pic>
      <p:pic>
        <p:nvPicPr>
          <p:cNvPr id="10" name="Afbeelding 9"/>
          <p:cNvPicPr>
            <a:picLocks noChangeAspect="1"/>
          </p:cNvPicPr>
          <p:nvPr/>
        </p:nvPicPr>
        <p:blipFill rotWithShape="1">
          <a:blip r:embed="rId2"/>
          <a:srcRect b="23785"/>
          <a:stretch/>
        </p:blipFill>
        <p:spPr>
          <a:xfrm>
            <a:off x="0" y="0"/>
            <a:ext cx="12192000" cy="4018547"/>
          </a:xfrm>
          <a:prstGeom prst="rect">
            <a:avLst/>
          </a:prstGeom>
        </p:spPr>
      </p:pic>
      <p:pic>
        <p:nvPicPr>
          <p:cNvPr id="11" name="Afbeelding 10"/>
          <p:cNvPicPr>
            <a:picLocks noChangeAspect="1"/>
          </p:cNvPicPr>
          <p:nvPr/>
        </p:nvPicPr>
        <p:blipFill rotWithShape="1">
          <a:blip r:embed="rId2"/>
          <a:srcRect b="15342"/>
          <a:stretch/>
        </p:blipFill>
        <p:spPr>
          <a:xfrm>
            <a:off x="0" y="0"/>
            <a:ext cx="12192000" cy="4463716"/>
          </a:xfrm>
          <a:prstGeom prst="rect">
            <a:avLst/>
          </a:prstGeom>
        </p:spPr>
      </p:pic>
      <p:pic>
        <p:nvPicPr>
          <p:cNvPr id="12" name="Afbeelding 11"/>
          <p:cNvPicPr>
            <a:picLocks noChangeAspect="1"/>
          </p:cNvPicPr>
          <p:nvPr/>
        </p:nvPicPr>
        <p:blipFill>
          <a:blip r:embed="rId2"/>
          <a:stretch>
            <a:fillRect/>
          </a:stretch>
        </p:blipFill>
        <p:spPr>
          <a:xfrm>
            <a:off x="0" y="0"/>
            <a:ext cx="12192000" cy="5272666"/>
          </a:xfrm>
          <a:prstGeom prst="rect">
            <a:avLst/>
          </a:prstGeom>
        </p:spPr>
      </p:pic>
    </p:spTree>
    <p:extLst>
      <p:ext uri="{BB962C8B-B14F-4D97-AF65-F5344CB8AC3E}">
        <p14:creationId xmlns:p14="http://schemas.microsoft.com/office/powerpoint/2010/main" val="4244891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45870"/>
          <a:stretch/>
        </p:blipFill>
        <p:spPr>
          <a:xfrm>
            <a:off x="0" y="0"/>
            <a:ext cx="12192000" cy="1985211"/>
          </a:xfrm>
          <a:prstGeom prst="rect">
            <a:avLst/>
          </a:prstGeom>
        </p:spPr>
      </p:pic>
      <p:pic>
        <p:nvPicPr>
          <p:cNvPr id="5" name="Afbeelding 4"/>
          <p:cNvPicPr>
            <a:picLocks noChangeAspect="1"/>
          </p:cNvPicPr>
          <p:nvPr/>
        </p:nvPicPr>
        <p:blipFill rotWithShape="1">
          <a:blip r:embed="rId2"/>
          <a:srcRect b="11752"/>
          <a:stretch/>
        </p:blipFill>
        <p:spPr>
          <a:xfrm>
            <a:off x="0" y="0"/>
            <a:ext cx="12192000" cy="3236495"/>
          </a:xfrm>
          <a:prstGeom prst="rect">
            <a:avLst/>
          </a:prstGeom>
        </p:spPr>
      </p:pic>
      <p:pic>
        <p:nvPicPr>
          <p:cNvPr id="6" name="Afbeelding 5"/>
          <p:cNvPicPr>
            <a:picLocks noChangeAspect="1"/>
          </p:cNvPicPr>
          <p:nvPr/>
        </p:nvPicPr>
        <p:blipFill>
          <a:blip r:embed="rId2"/>
          <a:stretch>
            <a:fillRect/>
          </a:stretch>
        </p:blipFill>
        <p:spPr>
          <a:xfrm>
            <a:off x="0" y="0"/>
            <a:ext cx="12192000" cy="3667512"/>
          </a:xfrm>
          <a:prstGeom prst="rect">
            <a:avLst/>
          </a:prstGeom>
        </p:spPr>
      </p:pic>
    </p:spTree>
    <p:extLst>
      <p:ext uri="{BB962C8B-B14F-4D97-AF65-F5344CB8AC3E}">
        <p14:creationId xmlns:p14="http://schemas.microsoft.com/office/powerpoint/2010/main" val="3717615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Waarvan is de prijselasticiteit van de vraag afhankelijk.</a:t>
            </a:r>
            <a:endParaRPr lang="nl-NL" dirty="0"/>
          </a:p>
        </p:txBody>
      </p:sp>
      <p:sp>
        <p:nvSpPr>
          <p:cNvPr id="3" name="Tijdelijke aanduiding voor inhoud 2"/>
          <p:cNvSpPr>
            <a:spLocks noGrp="1"/>
          </p:cNvSpPr>
          <p:nvPr>
            <p:ph idx="1"/>
          </p:nvPr>
        </p:nvSpPr>
        <p:spPr>
          <a:xfrm>
            <a:off x="677334" y="2172620"/>
            <a:ext cx="8596668" cy="3880773"/>
          </a:xfrm>
        </p:spPr>
        <p:txBody>
          <a:bodyPr>
            <a:normAutofit fontScale="92500" lnSpcReduction="10000"/>
          </a:bodyPr>
          <a:lstStyle/>
          <a:p>
            <a:r>
              <a:rPr lang="nl-NL" sz="2500" dirty="0" smtClean="0"/>
              <a:t>Welke factoren zorgen ervoor dat bepaalde goederen erg sterk reageren op een prijsverandering terwijl andere goederen nauwelijks reageren op een prijsverandering.</a:t>
            </a:r>
          </a:p>
          <a:p>
            <a:endParaRPr lang="nl-NL" sz="2500" dirty="0"/>
          </a:p>
          <a:p>
            <a:r>
              <a:rPr lang="nl-NL" sz="2500" dirty="0" smtClean="0"/>
              <a:t>Of er wel of geen substituten zijn.</a:t>
            </a:r>
          </a:p>
          <a:p>
            <a:r>
              <a:rPr lang="nl-NL" sz="2500" dirty="0" smtClean="0"/>
              <a:t>De termijn waarop we het bekijken.</a:t>
            </a:r>
          </a:p>
          <a:p>
            <a:r>
              <a:rPr lang="nl-NL" sz="2500" dirty="0" smtClean="0"/>
              <a:t>Type goed (noodzakelijke goederen, luxe goederen)</a:t>
            </a:r>
          </a:p>
          <a:p>
            <a:r>
              <a:rPr lang="nl-NL" sz="2500" dirty="0" smtClean="0"/>
              <a:t>Hangt ook af van de persoon (hoe noodzakelijk het is, of er substituten zijn ect)</a:t>
            </a:r>
          </a:p>
        </p:txBody>
      </p:sp>
    </p:spTree>
    <p:extLst>
      <p:ext uri="{BB962C8B-B14F-4D97-AF65-F5344CB8AC3E}">
        <p14:creationId xmlns:p14="http://schemas.microsoft.com/office/powerpoint/2010/main" val="1572935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34176" y="609600"/>
            <a:ext cx="9601200" cy="1320800"/>
          </a:xfrm>
        </p:spPr>
        <p:txBody>
          <a:bodyPr>
            <a:normAutofit/>
          </a:bodyPr>
          <a:lstStyle/>
          <a:p>
            <a:r>
              <a:rPr lang="nl-NL" dirty="0" smtClean="0"/>
              <a:t>Maak opdrachten 6.10 en 6.11</a:t>
            </a:r>
            <a:endParaRPr lang="nl-NL" dirty="0"/>
          </a:p>
        </p:txBody>
      </p:sp>
      <p:sp>
        <p:nvSpPr>
          <p:cNvPr id="3" name="Tijdelijke aanduiding voor inhoud 2"/>
          <p:cNvSpPr>
            <a:spLocks noGrp="1"/>
          </p:cNvSpPr>
          <p:nvPr>
            <p:ph idx="1"/>
          </p:nvPr>
        </p:nvSpPr>
        <p:spPr>
          <a:xfrm>
            <a:off x="519731" y="2121456"/>
            <a:ext cx="7340958" cy="4829577"/>
          </a:xfrm>
        </p:spPr>
        <p:txBody>
          <a:bodyPr>
            <a:normAutofit/>
          </a:bodyPr>
          <a:lstStyle/>
          <a:p>
            <a:r>
              <a:rPr lang="nl-NL" sz="2500" dirty="0"/>
              <a:t>7</a:t>
            </a:r>
            <a:r>
              <a:rPr lang="nl-NL" sz="2500" dirty="0" smtClean="0"/>
              <a:t> </a:t>
            </a:r>
            <a:r>
              <a:rPr lang="nl-NL" sz="2500" dirty="0" smtClean="0"/>
              <a:t>minuten de tijd.</a:t>
            </a:r>
          </a:p>
          <a:p>
            <a:r>
              <a:rPr lang="nl-NL" sz="2500" dirty="0" smtClean="0"/>
              <a:t>Eerder klaar? Verder werken t/m </a:t>
            </a:r>
            <a:r>
              <a:rPr lang="nl-NL" sz="2500" dirty="0" smtClean="0"/>
              <a:t>6.13 </a:t>
            </a:r>
            <a:r>
              <a:rPr lang="nl-NL" sz="2500" dirty="0" smtClean="0"/>
              <a:t>(het huiswerk, zorg dat je de stukken theorie leest)</a:t>
            </a:r>
          </a:p>
        </p:txBody>
      </p:sp>
      <p:sp>
        <p:nvSpPr>
          <p:cNvPr id="4" name="Ovaal 3"/>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7559899" y="262729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7559899" y="262729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7559898"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0" name="Ovaal 9"/>
          <p:cNvSpPr/>
          <p:nvPr/>
        </p:nvSpPr>
        <p:spPr>
          <a:xfrm>
            <a:off x="7559897"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068952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8926"/>
          <a:stretch/>
        </p:blipFill>
        <p:spPr>
          <a:xfrm>
            <a:off x="0" y="0"/>
            <a:ext cx="12192000" cy="445168"/>
          </a:xfrm>
          <a:prstGeom prst="rect">
            <a:avLst/>
          </a:prstGeom>
        </p:spPr>
      </p:pic>
      <p:pic>
        <p:nvPicPr>
          <p:cNvPr id="5" name="Afbeelding 4"/>
          <p:cNvPicPr>
            <a:picLocks noChangeAspect="1"/>
          </p:cNvPicPr>
          <p:nvPr/>
        </p:nvPicPr>
        <p:blipFill rotWithShape="1">
          <a:blip r:embed="rId2"/>
          <a:srcRect b="80246"/>
          <a:stretch/>
        </p:blipFill>
        <p:spPr>
          <a:xfrm>
            <a:off x="0" y="0"/>
            <a:ext cx="12192000" cy="794084"/>
          </a:xfrm>
          <a:prstGeom prst="rect">
            <a:avLst/>
          </a:prstGeom>
        </p:spPr>
      </p:pic>
      <p:pic>
        <p:nvPicPr>
          <p:cNvPr id="6" name="Afbeelding 5"/>
          <p:cNvPicPr>
            <a:picLocks noChangeAspect="1"/>
          </p:cNvPicPr>
          <p:nvPr/>
        </p:nvPicPr>
        <p:blipFill rotWithShape="1">
          <a:blip r:embed="rId2"/>
          <a:srcRect b="70668"/>
          <a:stretch/>
        </p:blipFill>
        <p:spPr>
          <a:xfrm>
            <a:off x="0" y="0"/>
            <a:ext cx="12192000" cy="1179095"/>
          </a:xfrm>
          <a:prstGeom prst="rect">
            <a:avLst/>
          </a:prstGeom>
        </p:spPr>
      </p:pic>
      <p:pic>
        <p:nvPicPr>
          <p:cNvPr id="7" name="Afbeelding 6"/>
          <p:cNvPicPr>
            <a:picLocks noChangeAspect="1"/>
          </p:cNvPicPr>
          <p:nvPr/>
        </p:nvPicPr>
        <p:blipFill rotWithShape="1">
          <a:blip r:embed="rId2"/>
          <a:srcRect b="58996"/>
          <a:stretch/>
        </p:blipFill>
        <p:spPr>
          <a:xfrm>
            <a:off x="0" y="0"/>
            <a:ext cx="12192000" cy="1648326"/>
          </a:xfrm>
          <a:prstGeom prst="rect">
            <a:avLst/>
          </a:prstGeom>
        </p:spPr>
      </p:pic>
      <p:pic>
        <p:nvPicPr>
          <p:cNvPr id="8" name="Afbeelding 7"/>
          <p:cNvPicPr>
            <a:picLocks noChangeAspect="1"/>
          </p:cNvPicPr>
          <p:nvPr/>
        </p:nvPicPr>
        <p:blipFill rotWithShape="1">
          <a:blip r:embed="rId2"/>
          <a:srcRect b="-565"/>
          <a:stretch/>
        </p:blipFill>
        <p:spPr>
          <a:xfrm>
            <a:off x="0" y="0"/>
            <a:ext cx="12192000" cy="4042611"/>
          </a:xfrm>
          <a:prstGeom prst="rect">
            <a:avLst/>
          </a:prstGeom>
        </p:spPr>
      </p:pic>
    </p:spTree>
    <p:extLst>
      <p:ext uri="{BB962C8B-B14F-4D97-AF65-F5344CB8AC3E}">
        <p14:creationId xmlns:p14="http://schemas.microsoft.com/office/powerpoint/2010/main" val="1704618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Hoofdstuk 6.	</a:t>
            </a:r>
            <a:endParaRPr lang="nl-NL" dirty="0"/>
          </a:p>
        </p:txBody>
      </p:sp>
      <p:sp>
        <p:nvSpPr>
          <p:cNvPr id="3" name="Tijdelijke aanduiding voor inhoud 2"/>
          <p:cNvSpPr>
            <a:spLocks noGrp="1"/>
          </p:cNvSpPr>
          <p:nvPr>
            <p:ph idx="1"/>
          </p:nvPr>
        </p:nvSpPr>
        <p:spPr/>
        <p:txBody>
          <a:bodyPr>
            <a:noAutofit/>
          </a:bodyPr>
          <a:lstStyle/>
          <a:p>
            <a:r>
              <a:rPr lang="nl-NL" sz="2500" dirty="0" smtClean="0"/>
              <a:t>Wat kost het de maatschappij.</a:t>
            </a:r>
          </a:p>
          <a:p>
            <a:r>
              <a:rPr lang="nl-NL" sz="2500" dirty="0" smtClean="0"/>
              <a:t>Autorijden beïnvloed niet alleen jezelf maar ook anderen?</a:t>
            </a:r>
          </a:p>
          <a:p>
            <a:r>
              <a:rPr lang="nl-NL" sz="2500" dirty="0" smtClean="0"/>
              <a:t>Hoe?</a:t>
            </a:r>
          </a:p>
          <a:p>
            <a:r>
              <a:rPr lang="nl-NL" sz="2500" dirty="0" smtClean="0"/>
              <a:t>Milieuvervuiling, file ect.</a:t>
            </a:r>
          </a:p>
          <a:p>
            <a:r>
              <a:rPr lang="nl-NL" sz="2500" dirty="0" smtClean="0"/>
              <a:t>Dit noemen we externe effecten:</a:t>
            </a:r>
          </a:p>
          <a:p>
            <a:r>
              <a:rPr lang="nl-NL" sz="2500" dirty="0" smtClean="0"/>
              <a:t>Gevolgen van productie en/of consumptie op de welvaart van anderen dat niet in de prijs van het product is doorberekend.</a:t>
            </a:r>
          </a:p>
          <a:p>
            <a:endParaRPr lang="nl-NL" sz="2500" dirty="0"/>
          </a:p>
        </p:txBody>
      </p:sp>
    </p:spTree>
    <p:extLst>
      <p:ext uri="{BB962C8B-B14F-4D97-AF65-F5344CB8AC3E}">
        <p14:creationId xmlns:p14="http://schemas.microsoft.com/office/powerpoint/2010/main" val="1107372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doet het met de omzet?</a:t>
            </a:r>
            <a:endParaRPr lang="nl-NL" dirty="0"/>
          </a:p>
        </p:txBody>
      </p:sp>
      <p:sp>
        <p:nvSpPr>
          <p:cNvPr id="3" name="Tijdelijke aanduiding voor inhoud 2"/>
          <p:cNvSpPr>
            <a:spLocks noGrp="1"/>
          </p:cNvSpPr>
          <p:nvPr>
            <p:ph idx="1"/>
          </p:nvPr>
        </p:nvSpPr>
        <p:spPr>
          <a:xfrm>
            <a:off x="433137" y="1323475"/>
            <a:ext cx="8840865" cy="4717888"/>
          </a:xfrm>
        </p:spPr>
        <p:txBody>
          <a:bodyPr>
            <a:noAutofit/>
          </a:bodyPr>
          <a:lstStyle/>
          <a:p>
            <a:r>
              <a:rPr lang="nl-NL" sz="2400" dirty="0" smtClean="0"/>
              <a:t>Formule opzet?</a:t>
            </a:r>
          </a:p>
          <a:p>
            <a:r>
              <a:rPr lang="nl-NL" sz="2400" dirty="0" smtClean="0"/>
              <a:t>Prijs * hoeveelheid = omzet</a:t>
            </a:r>
          </a:p>
          <a:p>
            <a:r>
              <a:rPr lang="nl-NL" sz="2400" dirty="0" smtClean="0"/>
              <a:t>Stel dat de prijs stijgt met 5%, terwijl de hoeveelheid daalt met 3% wat doet de omzet?</a:t>
            </a:r>
          </a:p>
          <a:p>
            <a:r>
              <a:rPr lang="nl-NL" sz="2400" dirty="0" smtClean="0"/>
              <a:t>Die stijgt.</a:t>
            </a:r>
          </a:p>
          <a:p>
            <a:r>
              <a:rPr lang="nl-NL" sz="2400" dirty="0" smtClean="0"/>
              <a:t>Stel dat de prijs stijgt met 5% terwijl de hoeveelheid daalt met 7% wat doet de omzet?</a:t>
            </a:r>
            <a:br>
              <a:rPr lang="nl-NL" sz="2400" dirty="0" smtClean="0"/>
            </a:br>
            <a:r>
              <a:rPr lang="nl-NL" sz="2400" dirty="0" smtClean="0"/>
              <a:t>Die daalt?</a:t>
            </a:r>
          </a:p>
          <a:p>
            <a:r>
              <a:rPr lang="nl-NL" sz="2400" dirty="0" err="1" smtClean="0"/>
              <a:t>Cq</a:t>
            </a:r>
            <a:r>
              <a:rPr lang="nl-NL" sz="2400" dirty="0" smtClean="0"/>
              <a:t> wanneer de reactie groter is dan de actie (prijselastische goederen) leid een prijsstijging tot een omzet daling</a:t>
            </a:r>
          </a:p>
          <a:p>
            <a:r>
              <a:rPr lang="nl-NL" sz="2400" dirty="0" smtClean="0"/>
              <a:t>Wanneer de reactie kleiner is dan de actie (prijsinelastische goederen) leid een prijsstijging tot een omzet stijging.</a:t>
            </a:r>
            <a:endParaRPr lang="nl-NL" sz="2400" dirty="0"/>
          </a:p>
        </p:txBody>
      </p:sp>
    </p:spTree>
    <p:extLst>
      <p:ext uri="{BB962C8B-B14F-4D97-AF65-F5344CB8AC3E}">
        <p14:creationId xmlns:p14="http://schemas.microsoft.com/office/powerpoint/2010/main" val="2298781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34176" y="609600"/>
            <a:ext cx="9601200" cy="1320800"/>
          </a:xfrm>
        </p:spPr>
        <p:txBody>
          <a:bodyPr>
            <a:normAutofit/>
          </a:bodyPr>
          <a:lstStyle/>
          <a:p>
            <a:r>
              <a:rPr lang="nl-NL" dirty="0" smtClean="0"/>
              <a:t>Maak opdrachten 6.12 en 6.13</a:t>
            </a:r>
            <a:endParaRPr lang="nl-NL" dirty="0"/>
          </a:p>
        </p:txBody>
      </p:sp>
      <p:sp>
        <p:nvSpPr>
          <p:cNvPr id="3" name="Tijdelijke aanduiding voor inhoud 2"/>
          <p:cNvSpPr>
            <a:spLocks noGrp="1"/>
          </p:cNvSpPr>
          <p:nvPr>
            <p:ph idx="1"/>
          </p:nvPr>
        </p:nvSpPr>
        <p:spPr>
          <a:xfrm>
            <a:off x="339258" y="1724414"/>
            <a:ext cx="7340958" cy="4829577"/>
          </a:xfrm>
        </p:spPr>
        <p:txBody>
          <a:bodyPr>
            <a:normAutofit/>
          </a:bodyPr>
          <a:lstStyle/>
          <a:p>
            <a:r>
              <a:rPr lang="nl-NL" sz="2500" dirty="0" smtClean="0"/>
              <a:t>10</a:t>
            </a:r>
            <a:r>
              <a:rPr lang="nl-NL" sz="2500" dirty="0" smtClean="0"/>
              <a:t> </a:t>
            </a:r>
            <a:r>
              <a:rPr lang="nl-NL" sz="2500" dirty="0" smtClean="0"/>
              <a:t>minuten de </a:t>
            </a:r>
            <a:r>
              <a:rPr lang="nl-NL" sz="2500" dirty="0" smtClean="0"/>
              <a:t>tijd.</a:t>
            </a:r>
          </a:p>
          <a:p>
            <a:r>
              <a:rPr lang="nl-NL" sz="2500" dirty="0" smtClean="0"/>
              <a:t>Dit is tevens het huiswerk voor vandaag.</a:t>
            </a:r>
            <a:endParaRPr lang="nl-NL" sz="2500" dirty="0" smtClean="0"/>
          </a:p>
        </p:txBody>
      </p:sp>
      <p:sp>
        <p:nvSpPr>
          <p:cNvPr id="4" name="Ovaal 3"/>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7559899" y="262729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7559899" y="262729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7559899" y="262729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7559898"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3" name="Ovaal 12"/>
          <p:cNvSpPr/>
          <p:nvPr/>
        </p:nvSpPr>
        <p:spPr>
          <a:xfrm>
            <a:off x="7559897"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85713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lstStyle/>
          <a:p>
            <a:endParaRPr lang="nl-NL" dirty="0"/>
          </a:p>
        </p:txBody>
      </p:sp>
      <p:pic>
        <p:nvPicPr>
          <p:cNvPr id="4" name="Afbeelding 3"/>
          <p:cNvPicPr>
            <a:picLocks noChangeAspect="1"/>
          </p:cNvPicPr>
          <p:nvPr/>
        </p:nvPicPr>
        <p:blipFill rotWithShape="1">
          <a:blip r:embed="rId2"/>
          <a:srcRect b="72916"/>
          <a:stretch/>
        </p:blipFill>
        <p:spPr>
          <a:xfrm>
            <a:off x="0" y="42069"/>
            <a:ext cx="12192000" cy="475290"/>
          </a:xfrm>
          <a:prstGeom prst="rect">
            <a:avLst/>
          </a:prstGeom>
        </p:spPr>
      </p:pic>
      <p:pic>
        <p:nvPicPr>
          <p:cNvPr id="5" name="Afbeelding 4"/>
          <p:cNvPicPr>
            <a:picLocks noChangeAspect="1"/>
          </p:cNvPicPr>
          <p:nvPr/>
        </p:nvPicPr>
        <p:blipFill rotWithShape="1">
          <a:blip r:embed="rId2"/>
          <a:srcRect b="72231"/>
          <a:stretch/>
        </p:blipFill>
        <p:spPr>
          <a:xfrm>
            <a:off x="0" y="42068"/>
            <a:ext cx="12192000" cy="487321"/>
          </a:xfrm>
          <a:prstGeom prst="rect">
            <a:avLst/>
          </a:prstGeom>
        </p:spPr>
      </p:pic>
      <p:pic>
        <p:nvPicPr>
          <p:cNvPr id="9" name="Afbeelding 8"/>
          <p:cNvPicPr>
            <a:picLocks noChangeAspect="1"/>
          </p:cNvPicPr>
          <p:nvPr/>
        </p:nvPicPr>
        <p:blipFill rotWithShape="1">
          <a:blip r:embed="rId2"/>
          <a:srcRect b="48235"/>
          <a:stretch/>
        </p:blipFill>
        <p:spPr>
          <a:xfrm>
            <a:off x="0" y="42068"/>
            <a:ext cx="12192000" cy="908427"/>
          </a:xfrm>
          <a:prstGeom prst="rect">
            <a:avLst/>
          </a:prstGeom>
        </p:spPr>
      </p:pic>
      <p:pic>
        <p:nvPicPr>
          <p:cNvPr id="10" name="Afbeelding 9"/>
          <p:cNvPicPr>
            <a:picLocks noChangeAspect="1"/>
          </p:cNvPicPr>
          <p:nvPr/>
        </p:nvPicPr>
        <p:blipFill rotWithShape="1">
          <a:blip r:embed="rId2"/>
          <a:srcRect b="26296"/>
          <a:stretch/>
        </p:blipFill>
        <p:spPr>
          <a:xfrm>
            <a:off x="0" y="42068"/>
            <a:ext cx="12192000" cy="1293437"/>
          </a:xfrm>
          <a:prstGeom prst="rect">
            <a:avLst/>
          </a:prstGeom>
        </p:spPr>
      </p:pic>
      <p:pic>
        <p:nvPicPr>
          <p:cNvPr id="11" name="Afbeelding 10"/>
          <p:cNvPicPr>
            <a:picLocks noChangeAspect="1"/>
          </p:cNvPicPr>
          <p:nvPr/>
        </p:nvPicPr>
        <p:blipFill>
          <a:blip r:embed="rId2"/>
          <a:stretch>
            <a:fillRect/>
          </a:stretch>
        </p:blipFill>
        <p:spPr>
          <a:xfrm>
            <a:off x="0" y="42068"/>
            <a:ext cx="12192000" cy="1754909"/>
          </a:xfrm>
          <a:prstGeom prst="rect">
            <a:avLst/>
          </a:prstGeom>
        </p:spPr>
      </p:pic>
      <p:pic>
        <p:nvPicPr>
          <p:cNvPr id="12" name="Afbeelding 11"/>
          <p:cNvPicPr>
            <a:picLocks noChangeAspect="1"/>
          </p:cNvPicPr>
          <p:nvPr/>
        </p:nvPicPr>
        <p:blipFill rotWithShape="1">
          <a:blip r:embed="rId3"/>
          <a:srcRect b="88278"/>
          <a:stretch/>
        </p:blipFill>
        <p:spPr>
          <a:xfrm>
            <a:off x="0" y="1796978"/>
            <a:ext cx="12192000" cy="452928"/>
          </a:xfrm>
          <a:prstGeom prst="rect">
            <a:avLst/>
          </a:prstGeom>
        </p:spPr>
      </p:pic>
      <p:pic>
        <p:nvPicPr>
          <p:cNvPr id="13" name="Afbeelding 12"/>
          <p:cNvPicPr>
            <a:picLocks noChangeAspect="1"/>
          </p:cNvPicPr>
          <p:nvPr/>
        </p:nvPicPr>
        <p:blipFill rotWithShape="1">
          <a:blip r:embed="rId3"/>
          <a:srcRect b="78003"/>
          <a:stretch/>
        </p:blipFill>
        <p:spPr>
          <a:xfrm>
            <a:off x="0" y="1796978"/>
            <a:ext cx="12192000" cy="849970"/>
          </a:xfrm>
          <a:prstGeom prst="rect">
            <a:avLst/>
          </a:prstGeom>
        </p:spPr>
      </p:pic>
      <p:pic>
        <p:nvPicPr>
          <p:cNvPr id="14" name="Afbeelding 13"/>
          <p:cNvPicPr>
            <a:picLocks noChangeAspect="1"/>
          </p:cNvPicPr>
          <p:nvPr/>
        </p:nvPicPr>
        <p:blipFill rotWithShape="1">
          <a:blip r:embed="rId3"/>
          <a:srcRect b="65548"/>
          <a:stretch/>
        </p:blipFill>
        <p:spPr>
          <a:xfrm>
            <a:off x="0" y="1796978"/>
            <a:ext cx="12192000" cy="1331234"/>
          </a:xfrm>
          <a:prstGeom prst="rect">
            <a:avLst/>
          </a:prstGeom>
        </p:spPr>
      </p:pic>
      <p:pic>
        <p:nvPicPr>
          <p:cNvPr id="15" name="Afbeelding 14"/>
          <p:cNvPicPr>
            <a:picLocks noChangeAspect="1"/>
          </p:cNvPicPr>
          <p:nvPr/>
        </p:nvPicPr>
        <p:blipFill rotWithShape="1">
          <a:blip r:embed="rId3"/>
          <a:srcRect b="54339"/>
          <a:stretch/>
        </p:blipFill>
        <p:spPr>
          <a:xfrm>
            <a:off x="0" y="1796978"/>
            <a:ext cx="12192000" cy="1764370"/>
          </a:xfrm>
          <a:prstGeom prst="rect">
            <a:avLst/>
          </a:prstGeom>
        </p:spPr>
      </p:pic>
      <p:pic>
        <p:nvPicPr>
          <p:cNvPr id="16" name="Afbeelding 15"/>
          <p:cNvPicPr>
            <a:picLocks noChangeAspect="1"/>
          </p:cNvPicPr>
          <p:nvPr/>
        </p:nvPicPr>
        <p:blipFill rotWithShape="1">
          <a:blip r:embed="rId3"/>
          <a:srcRect b="46554"/>
          <a:stretch/>
        </p:blipFill>
        <p:spPr>
          <a:xfrm>
            <a:off x="0" y="1796978"/>
            <a:ext cx="12192000" cy="2065160"/>
          </a:xfrm>
          <a:prstGeom prst="rect">
            <a:avLst/>
          </a:prstGeom>
        </p:spPr>
      </p:pic>
      <p:pic>
        <p:nvPicPr>
          <p:cNvPr id="17" name="Afbeelding 16"/>
          <p:cNvPicPr>
            <a:picLocks noChangeAspect="1"/>
          </p:cNvPicPr>
          <p:nvPr/>
        </p:nvPicPr>
        <p:blipFill>
          <a:blip r:embed="rId3"/>
          <a:stretch>
            <a:fillRect/>
          </a:stretch>
        </p:blipFill>
        <p:spPr>
          <a:xfrm>
            <a:off x="0" y="1796977"/>
            <a:ext cx="12192000" cy="3864035"/>
          </a:xfrm>
          <a:prstGeom prst="rect">
            <a:avLst/>
          </a:prstGeom>
        </p:spPr>
      </p:pic>
    </p:spTree>
    <p:extLst>
      <p:ext uri="{BB962C8B-B14F-4D97-AF65-F5344CB8AC3E}">
        <p14:creationId xmlns:p14="http://schemas.microsoft.com/office/powerpoint/2010/main" val="2660998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27278"/>
          <a:stretch/>
        </p:blipFill>
        <p:spPr>
          <a:xfrm>
            <a:off x="0" y="0"/>
            <a:ext cx="12192000" cy="3753853"/>
          </a:xfrm>
          <a:prstGeom prst="rect">
            <a:avLst/>
          </a:prstGeom>
        </p:spPr>
      </p:pic>
      <p:pic>
        <p:nvPicPr>
          <p:cNvPr id="5" name="Afbeelding 4"/>
          <p:cNvPicPr>
            <a:picLocks noChangeAspect="1"/>
          </p:cNvPicPr>
          <p:nvPr/>
        </p:nvPicPr>
        <p:blipFill rotWithShape="1">
          <a:blip r:embed="rId2"/>
          <a:srcRect b="18654"/>
          <a:stretch/>
        </p:blipFill>
        <p:spPr>
          <a:xfrm>
            <a:off x="0" y="0"/>
            <a:ext cx="12192000" cy="4199021"/>
          </a:xfrm>
          <a:prstGeom prst="rect">
            <a:avLst/>
          </a:prstGeom>
        </p:spPr>
      </p:pic>
      <p:pic>
        <p:nvPicPr>
          <p:cNvPr id="6" name="Afbeelding 5"/>
          <p:cNvPicPr>
            <a:picLocks noChangeAspect="1"/>
          </p:cNvPicPr>
          <p:nvPr/>
        </p:nvPicPr>
        <p:blipFill rotWithShape="1">
          <a:blip r:embed="rId2"/>
          <a:srcRect b="11429"/>
          <a:stretch/>
        </p:blipFill>
        <p:spPr>
          <a:xfrm>
            <a:off x="0" y="1"/>
            <a:ext cx="12192000" cy="4572000"/>
          </a:xfrm>
          <a:prstGeom prst="rect">
            <a:avLst/>
          </a:prstGeom>
        </p:spPr>
      </p:pic>
      <p:pic>
        <p:nvPicPr>
          <p:cNvPr id="7" name="Afbeelding 6"/>
          <p:cNvPicPr>
            <a:picLocks noChangeAspect="1"/>
          </p:cNvPicPr>
          <p:nvPr/>
        </p:nvPicPr>
        <p:blipFill>
          <a:blip r:embed="rId2"/>
          <a:stretch>
            <a:fillRect/>
          </a:stretch>
        </p:blipFill>
        <p:spPr>
          <a:xfrm>
            <a:off x="0" y="0"/>
            <a:ext cx="12192000" cy="5161935"/>
          </a:xfrm>
          <a:prstGeom prst="rect">
            <a:avLst/>
          </a:prstGeom>
        </p:spPr>
      </p:pic>
    </p:spTree>
    <p:extLst>
      <p:ext uri="{BB962C8B-B14F-4D97-AF65-F5344CB8AC3E}">
        <p14:creationId xmlns:p14="http://schemas.microsoft.com/office/powerpoint/2010/main" val="4008352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spTree>
    <p:extLst>
      <p:ext uri="{BB962C8B-B14F-4D97-AF65-F5344CB8AC3E}">
        <p14:creationId xmlns:p14="http://schemas.microsoft.com/office/powerpoint/2010/main" val="10866728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Les 3: </a:t>
            </a:r>
            <a:endParaRPr lang="nl-NL" dirty="0"/>
          </a:p>
        </p:txBody>
      </p:sp>
      <p:sp>
        <p:nvSpPr>
          <p:cNvPr id="3" name="Tijdelijke aanduiding voor inhoud 2"/>
          <p:cNvSpPr>
            <a:spLocks noGrp="1"/>
          </p:cNvSpPr>
          <p:nvPr>
            <p:ph idx="1"/>
          </p:nvPr>
        </p:nvSpPr>
        <p:spPr/>
        <p:txBody>
          <a:bodyPr>
            <a:normAutofit/>
          </a:bodyPr>
          <a:lstStyle/>
          <a:p>
            <a:r>
              <a:rPr lang="nl-NL" sz="2500" dirty="0" smtClean="0"/>
              <a:t>In les 1 hebben we gekeken naar de verandering van de prijs van benzine op de vraag naar benzine.</a:t>
            </a:r>
          </a:p>
          <a:p>
            <a:r>
              <a:rPr lang="nl-NL" sz="2500" dirty="0" smtClean="0"/>
              <a:t>In les 2 hebben we gekeken naar de verandering van de prijs van benzine op de vraag naar benzine en wat dit doet met je omzet</a:t>
            </a:r>
          </a:p>
          <a:p>
            <a:r>
              <a:rPr lang="nl-NL" sz="2500" dirty="0" smtClean="0"/>
              <a:t>Vandaag gaan we kijken naar de verandering van de prijs van benzine op de vraag naar diesel.</a:t>
            </a:r>
          </a:p>
          <a:p>
            <a:endParaRPr lang="nl-NL" sz="2500" dirty="0" smtClean="0"/>
          </a:p>
          <a:p>
            <a:endParaRPr lang="nl-NL" sz="2500" dirty="0"/>
          </a:p>
        </p:txBody>
      </p:sp>
    </p:spTree>
    <p:extLst>
      <p:ext uri="{BB962C8B-B14F-4D97-AF65-F5344CB8AC3E}">
        <p14:creationId xmlns:p14="http://schemas.microsoft.com/office/powerpoint/2010/main" val="37889779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34176" y="609600"/>
            <a:ext cx="9601200" cy="1320800"/>
          </a:xfrm>
        </p:spPr>
        <p:txBody>
          <a:bodyPr>
            <a:normAutofit/>
          </a:bodyPr>
          <a:lstStyle/>
          <a:p>
            <a:r>
              <a:rPr lang="nl-NL" dirty="0" smtClean="0"/>
              <a:t>Ter afsluiting vorige opgaves 6.14</a:t>
            </a:r>
            <a:endParaRPr lang="nl-NL" dirty="0"/>
          </a:p>
        </p:txBody>
      </p:sp>
      <p:sp>
        <p:nvSpPr>
          <p:cNvPr id="3" name="Tijdelijke aanduiding voor inhoud 2"/>
          <p:cNvSpPr>
            <a:spLocks noGrp="1"/>
          </p:cNvSpPr>
          <p:nvPr>
            <p:ph idx="1"/>
          </p:nvPr>
        </p:nvSpPr>
        <p:spPr>
          <a:xfrm>
            <a:off x="519731" y="2121456"/>
            <a:ext cx="7340958" cy="4829577"/>
          </a:xfrm>
        </p:spPr>
        <p:txBody>
          <a:bodyPr>
            <a:normAutofit/>
          </a:bodyPr>
          <a:lstStyle/>
          <a:p>
            <a:r>
              <a:rPr lang="nl-NL" sz="2500" dirty="0"/>
              <a:t>8</a:t>
            </a:r>
            <a:r>
              <a:rPr lang="nl-NL" sz="2500" dirty="0" smtClean="0"/>
              <a:t> minuten de tijd.</a:t>
            </a:r>
          </a:p>
          <a:p>
            <a:r>
              <a:rPr lang="nl-NL" sz="2500" dirty="0" smtClean="0"/>
              <a:t>Eerder klaar? Verder werken t/m </a:t>
            </a:r>
            <a:r>
              <a:rPr lang="nl-NL" sz="2500" dirty="0" smtClean="0"/>
              <a:t>6.18 </a:t>
            </a:r>
            <a:r>
              <a:rPr lang="nl-NL" sz="2500" dirty="0" smtClean="0"/>
              <a:t>(het huiswerk, zorg dat je de stukken theorie leest)</a:t>
            </a:r>
          </a:p>
          <a:p>
            <a:r>
              <a:rPr lang="nl-NL" sz="2500" dirty="0" smtClean="0"/>
              <a:t>Tip: </a:t>
            </a:r>
            <a:r>
              <a:rPr lang="nl-NL" sz="2500" dirty="0" smtClean="0"/>
              <a:t>arceer </a:t>
            </a:r>
            <a:r>
              <a:rPr lang="nl-NL" sz="2500" dirty="0" smtClean="0"/>
              <a:t>in beide gevallen de volledig omzet en kijk dan wat er bij gekomen/afgegaan is.</a:t>
            </a:r>
          </a:p>
        </p:txBody>
      </p:sp>
      <p:sp>
        <p:nvSpPr>
          <p:cNvPr id="4" name="Ovaal 3"/>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7559899" y="262729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7559899" y="262729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7559899" y="262729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Tree>
    <p:extLst>
      <p:ext uri="{BB962C8B-B14F-4D97-AF65-F5344CB8AC3E}">
        <p14:creationId xmlns:p14="http://schemas.microsoft.com/office/powerpoint/2010/main" val="885967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a:blip r:embed="rId2"/>
          <a:stretch>
            <a:fillRect/>
          </a:stretch>
        </p:blipFill>
        <p:spPr>
          <a:xfrm>
            <a:off x="89485" y="0"/>
            <a:ext cx="9184517" cy="6831060"/>
          </a:xfrm>
          <a:prstGeom prst="rect">
            <a:avLst/>
          </a:prstGeom>
        </p:spPr>
      </p:pic>
    </p:spTree>
    <p:extLst>
      <p:ext uri="{BB962C8B-B14F-4D97-AF65-F5344CB8AC3E}">
        <p14:creationId xmlns:p14="http://schemas.microsoft.com/office/powerpoint/2010/main" val="1128741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We hebben nu gekeken naar:</a:t>
            </a:r>
            <a:endParaRPr lang="nl-NL" dirty="0"/>
          </a:p>
        </p:txBody>
      </p:sp>
      <p:sp>
        <p:nvSpPr>
          <p:cNvPr id="3" name="Tijdelijke aanduiding voor inhoud 2"/>
          <p:cNvSpPr>
            <a:spLocks noGrp="1"/>
          </p:cNvSpPr>
          <p:nvPr>
            <p:ph idx="1"/>
          </p:nvPr>
        </p:nvSpPr>
        <p:spPr/>
        <p:txBody>
          <a:bodyPr>
            <a:normAutofit/>
          </a:bodyPr>
          <a:lstStyle/>
          <a:p>
            <a:r>
              <a:rPr lang="nl-NL" sz="2500" dirty="0" smtClean="0"/>
              <a:t>De verandering van de prijs en het gevolg ervan op de verandering van de hoeveelheid.</a:t>
            </a:r>
          </a:p>
          <a:p>
            <a:endParaRPr lang="nl-NL" sz="2500" dirty="0"/>
          </a:p>
          <a:p>
            <a:r>
              <a:rPr lang="nl-NL" sz="2500" dirty="0" smtClean="0"/>
              <a:t>We gaan nu kijken naar de verandering van de prijs van goed 1 naar de vraag naar goed 2.</a:t>
            </a:r>
          </a:p>
          <a:p>
            <a:pPr marL="0" indent="0">
              <a:buNone/>
            </a:pPr>
            <a:endParaRPr lang="nl-NL" sz="2500" dirty="0"/>
          </a:p>
        </p:txBody>
      </p:sp>
    </p:spTree>
    <p:extLst>
      <p:ext uri="{BB962C8B-B14F-4D97-AF65-F5344CB8AC3E}">
        <p14:creationId xmlns:p14="http://schemas.microsoft.com/office/powerpoint/2010/main" val="2545547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Koffie/thee/koffiemelk</a:t>
            </a:r>
            <a:endParaRPr lang="nl-NL" dirty="0"/>
          </a:p>
        </p:txBody>
      </p:sp>
      <p:sp>
        <p:nvSpPr>
          <p:cNvPr id="3" name="Tijdelijke aanduiding voor inhoud 2"/>
          <p:cNvSpPr>
            <a:spLocks noGrp="1"/>
          </p:cNvSpPr>
          <p:nvPr>
            <p:ph idx="1"/>
          </p:nvPr>
        </p:nvSpPr>
        <p:spPr>
          <a:xfrm>
            <a:off x="120316" y="1251285"/>
            <a:ext cx="11297652" cy="4790078"/>
          </a:xfrm>
        </p:spPr>
        <p:txBody>
          <a:bodyPr>
            <a:normAutofit/>
          </a:bodyPr>
          <a:lstStyle/>
          <a:p>
            <a:r>
              <a:rPr lang="nl-NL" sz="2500" dirty="0" smtClean="0"/>
              <a:t>EK = procentueel verandering van de gevraagde hoeveelheid van goed 1 / procentuele verandering van de prijs van goed 2.</a:t>
            </a:r>
            <a:endParaRPr lang="nl-NL" sz="2500" dirty="0"/>
          </a:p>
          <a:p>
            <a:r>
              <a:rPr lang="nl-NL" sz="2500" dirty="0" smtClean="0"/>
              <a:t>Als de prijs van koffie stijgt, wat gebeurd er met de vraag naar thee?</a:t>
            </a:r>
          </a:p>
          <a:p>
            <a:r>
              <a:rPr lang="nl-NL" sz="2500" dirty="0" smtClean="0"/>
              <a:t>Die stijgt, tenslotte meer mensen willen dan thee. </a:t>
            </a:r>
          </a:p>
          <a:p>
            <a:r>
              <a:rPr lang="nl-NL" sz="2500" dirty="0" smtClean="0"/>
              <a:t>Positieve kruislingse elasticiteit (substitutie goederen)</a:t>
            </a:r>
          </a:p>
          <a:p>
            <a:r>
              <a:rPr lang="nl-NL" sz="2500" dirty="0" smtClean="0"/>
              <a:t>Als de prijs van koffie stijgt, wat gebeurd er met de vraag naar koffiemelk?</a:t>
            </a:r>
          </a:p>
          <a:p>
            <a:r>
              <a:rPr lang="nl-NL" sz="2500" dirty="0" smtClean="0"/>
              <a:t>Die daalt, tenslotte minder mensen willen dan koffiemelk (aangezien minder mensen koffie willen)</a:t>
            </a:r>
          </a:p>
          <a:p>
            <a:r>
              <a:rPr lang="nl-NL" sz="2500" dirty="0" smtClean="0"/>
              <a:t>Negatieve kruislingse elasticiteit (complementaire goederen).</a:t>
            </a:r>
          </a:p>
          <a:p>
            <a:endParaRPr lang="nl-NL" sz="2500" dirty="0"/>
          </a:p>
        </p:txBody>
      </p:sp>
    </p:spTree>
    <p:extLst>
      <p:ext uri="{BB962C8B-B14F-4D97-AF65-F5344CB8AC3E}">
        <p14:creationId xmlns:p14="http://schemas.microsoft.com/office/powerpoint/2010/main" val="214660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Externe effecten.</a:t>
            </a:r>
            <a:endParaRPr lang="nl-NL" dirty="0"/>
          </a:p>
        </p:txBody>
      </p:sp>
      <p:sp>
        <p:nvSpPr>
          <p:cNvPr id="3" name="Tijdelijke aanduiding voor inhoud 2"/>
          <p:cNvSpPr>
            <a:spLocks noGrp="1"/>
          </p:cNvSpPr>
          <p:nvPr>
            <p:ph idx="1"/>
          </p:nvPr>
        </p:nvSpPr>
        <p:spPr/>
        <p:txBody>
          <a:bodyPr>
            <a:normAutofit lnSpcReduction="10000"/>
          </a:bodyPr>
          <a:lstStyle/>
          <a:p>
            <a:r>
              <a:rPr lang="nl-NL" sz="2500" dirty="0" smtClean="0"/>
              <a:t>Wanneer deze effecten de welvaart verlagen noemen we dit negatieve externe effecten (bijvoorbeeld uitlaatgassen die het milieu aantasten)</a:t>
            </a:r>
          </a:p>
          <a:p>
            <a:r>
              <a:rPr lang="nl-NL" sz="2500" dirty="0" smtClean="0"/>
              <a:t>Wanneer deze effecten de welvaart verhogen noemen we dit positieve externe effecten (het boek gebruikt als voorbeeld, een oldtimer trekt kijkers die genieten om er naar te kijken zonder ervoor te hoeven te betalen).</a:t>
            </a:r>
          </a:p>
          <a:p>
            <a:r>
              <a:rPr lang="nl-NL" sz="2500" dirty="0" smtClean="0"/>
              <a:t>Als de externe effecten in de prijs worden opgenomen noemen we dit dat de effecten worden geïnternaliseerd. </a:t>
            </a:r>
            <a:endParaRPr lang="nl-NL" sz="2500" dirty="0"/>
          </a:p>
        </p:txBody>
      </p:sp>
    </p:spTree>
    <p:extLst>
      <p:ext uri="{BB962C8B-B14F-4D97-AF65-F5344CB8AC3E}">
        <p14:creationId xmlns:p14="http://schemas.microsoft.com/office/powerpoint/2010/main" val="2533591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34176" y="609600"/>
            <a:ext cx="9601200" cy="1320800"/>
          </a:xfrm>
        </p:spPr>
        <p:txBody>
          <a:bodyPr>
            <a:normAutofit/>
          </a:bodyPr>
          <a:lstStyle/>
          <a:p>
            <a:r>
              <a:rPr lang="nl-NL" dirty="0" smtClean="0"/>
              <a:t>Zelfstandig maken 6.15</a:t>
            </a:r>
            <a:endParaRPr lang="nl-NL" dirty="0"/>
          </a:p>
        </p:txBody>
      </p:sp>
      <p:sp>
        <p:nvSpPr>
          <p:cNvPr id="3" name="Tijdelijke aanduiding voor inhoud 2"/>
          <p:cNvSpPr>
            <a:spLocks noGrp="1"/>
          </p:cNvSpPr>
          <p:nvPr>
            <p:ph idx="1"/>
          </p:nvPr>
        </p:nvSpPr>
        <p:spPr>
          <a:xfrm>
            <a:off x="519731" y="2121456"/>
            <a:ext cx="7340958" cy="4829577"/>
          </a:xfrm>
        </p:spPr>
        <p:txBody>
          <a:bodyPr>
            <a:normAutofit/>
          </a:bodyPr>
          <a:lstStyle/>
          <a:p>
            <a:pPr marL="0" indent="0">
              <a:buNone/>
            </a:pPr>
            <a:endParaRPr lang="nl-NL" sz="2500" dirty="0"/>
          </a:p>
          <a:p>
            <a:pPr marL="0" indent="0">
              <a:buNone/>
            </a:pPr>
            <a:r>
              <a:rPr lang="nl-NL" sz="2500" dirty="0" smtClean="0"/>
              <a:t>Lees de vragen rustig.</a:t>
            </a:r>
          </a:p>
          <a:p>
            <a:pPr marL="0" indent="0">
              <a:buNone/>
            </a:pPr>
            <a:r>
              <a:rPr lang="nl-NL" sz="2500" dirty="0" smtClean="0"/>
              <a:t>Bereken het stap voor stap zoals in som 6.15 is aangegeven.</a:t>
            </a:r>
          </a:p>
          <a:p>
            <a:pPr marL="0" indent="0">
              <a:buNone/>
            </a:pPr>
            <a:r>
              <a:rPr lang="nl-NL" sz="2500" dirty="0" smtClean="0"/>
              <a:t>5 minuten de tijd</a:t>
            </a:r>
          </a:p>
        </p:txBody>
      </p:sp>
      <p:sp>
        <p:nvSpPr>
          <p:cNvPr id="4" name="Ovaal 3"/>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7559899" y="262729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7559899" y="262729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Tree>
    <p:extLst>
      <p:ext uri="{BB962C8B-B14F-4D97-AF65-F5344CB8AC3E}">
        <p14:creationId xmlns:p14="http://schemas.microsoft.com/office/powerpoint/2010/main" val="296480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77152"/>
          <a:stretch/>
        </p:blipFill>
        <p:spPr>
          <a:xfrm>
            <a:off x="0" y="22225"/>
            <a:ext cx="12192000" cy="495133"/>
          </a:xfrm>
          <a:prstGeom prst="rect">
            <a:avLst/>
          </a:prstGeom>
        </p:spPr>
      </p:pic>
      <p:pic>
        <p:nvPicPr>
          <p:cNvPr id="5" name="Afbeelding 4"/>
          <p:cNvPicPr>
            <a:picLocks noChangeAspect="1"/>
          </p:cNvPicPr>
          <p:nvPr/>
        </p:nvPicPr>
        <p:blipFill rotWithShape="1">
          <a:blip r:embed="rId2"/>
          <a:srcRect b="61052"/>
          <a:stretch/>
        </p:blipFill>
        <p:spPr>
          <a:xfrm>
            <a:off x="0" y="22225"/>
            <a:ext cx="12192000" cy="844049"/>
          </a:xfrm>
          <a:prstGeom prst="rect">
            <a:avLst/>
          </a:prstGeom>
        </p:spPr>
      </p:pic>
      <p:pic>
        <p:nvPicPr>
          <p:cNvPr id="6" name="Afbeelding 5"/>
          <p:cNvPicPr>
            <a:picLocks noChangeAspect="1"/>
          </p:cNvPicPr>
          <p:nvPr/>
        </p:nvPicPr>
        <p:blipFill rotWithShape="1">
          <a:blip r:embed="rId2"/>
          <a:srcRect b="43840"/>
          <a:stretch/>
        </p:blipFill>
        <p:spPr>
          <a:xfrm>
            <a:off x="0" y="22226"/>
            <a:ext cx="12192000" cy="1217028"/>
          </a:xfrm>
          <a:prstGeom prst="rect">
            <a:avLst/>
          </a:prstGeom>
        </p:spPr>
      </p:pic>
      <p:pic>
        <p:nvPicPr>
          <p:cNvPr id="7" name="Afbeelding 6"/>
          <p:cNvPicPr>
            <a:picLocks noChangeAspect="1"/>
          </p:cNvPicPr>
          <p:nvPr/>
        </p:nvPicPr>
        <p:blipFill rotWithShape="1">
          <a:blip r:embed="rId2"/>
          <a:srcRect b="27185"/>
          <a:stretch/>
        </p:blipFill>
        <p:spPr>
          <a:xfrm>
            <a:off x="0" y="22225"/>
            <a:ext cx="12192000" cy="1577975"/>
          </a:xfrm>
          <a:prstGeom prst="rect">
            <a:avLst/>
          </a:prstGeom>
        </p:spPr>
      </p:pic>
      <p:pic>
        <p:nvPicPr>
          <p:cNvPr id="8" name="Afbeelding 7"/>
          <p:cNvPicPr>
            <a:picLocks noChangeAspect="1"/>
          </p:cNvPicPr>
          <p:nvPr/>
        </p:nvPicPr>
        <p:blipFill>
          <a:blip r:embed="rId2"/>
          <a:stretch>
            <a:fillRect/>
          </a:stretch>
        </p:blipFill>
        <p:spPr>
          <a:xfrm>
            <a:off x="0" y="22225"/>
            <a:ext cx="12192000" cy="2167099"/>
          </a:xfrm>
          <a:prstGeom prst="rect">
            <a:avLst/>
          </a:prstGeom>
        </p:spPr>
      </p:pic>
    </p:spTree>
    <p:extLst>
      <p:ext uri="{BB962C8B-B14F-4D97-AF65-F5344CB8AC3E}">
        <p14:creationId xmlns:p14="http://schemas.microsoft.com/office/powerpoint/2010/main" val="8656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34176" y="609600"/>
            <a:ext cx="9601200" cy="1320800"/>
          </a:xfrm>
        </p:spPr>
        <p:txBody>
          <a:bodyPr>
            <a:normAutofit/>
          </a:bodyPr>
          <a:lstStyle/>
          <a:p>
            <a:r>
              <a:rPr lang="nl-NL" dirty="0" smtClean="0"/>
              <a:t>Zelfstandig maken 6.16</a:t>
            </a:r>
            <a:endParaRPr lang="nl-NL" dirty="0"/>
          </a:p>
        </p:txBody>
      </p:sp>
      <p:sp>
        <p:nvSpPr>
          <p:cNvPr id="3" name="Tijdelijke aanduiding voor inhoud 2"/>
          <p:cNvSpPr>
            <a:spLocks noGrp="1"/>
          </p:cNvSpPr>
          <p:nvPr>
            <p:ph idx="1"/>
          </p:nvPr>
        </p:nvSpPr>
        <p:spPr>
          <a:xfrm>
            <a:off x="519731" y="2121457"/>
            <a:ext cx="6602964" cy="4447786"/>
          </a:xfrm>
        </p:spPr>
        <p:txBody>
          <a:bodyPr>
            <a:normAutofit/>
          </a:bodyPr>
          <a:lstStyle/>
          <a:p>
            <a:pPr marL="0" indent="0">
              <a:buNone/>
            </a:pPr>
            <a:endParaRPr lang="nl-NL" sz="2500" dirty="0"/>
          </a:p>
          <a:p>
            <a:pPr marL="0" indent="0">
              <a:buNone/>
            </a:pPr>
            <a:r>
              <a:rPr lang="nl-NL" sz="2500" dirty="0" smtClean="0"/>
              <a:t>Lees de vragen rustig.</a:t>
            </a:r>
          </a:p>
          <a:p>
            <a:pPr marL="0" indent="0">
              <a:buNone/>
            </a:pPr>
            <a:r>
              <a:rPr lang="nl-NL" sz="2500" dirty="0" smtClean="0"/>
              <a:t>Bereken het stap voor stap zoals in som 6.15 was aangegeven.</a:t>
            </a:r>
          </a:p>
          <a:p>
            <a:pPr marL="0" indent="0">
              <a:buNone/>
            </a:pPr>
            <a:r>
              <a:rPr lang="nl-NL" sz="2500" dirty="0" smtClean="0"/>
              <a:t>5 minuten de tijd</a:t>
            </a:r>
          </a:p>
          <a:p>
            <a:pPr marL="0" indent="0">
              <a:buNone/>
            </a:pPr>
            <a:r>
              <a:rPr lang="nl-NL" sz="2500" dirty="0" smtClean="0"/>
              <a:t>Bereken oude prijs nieuwe prijs oude hoeveelheid nieuwe hoeveelheid.</a:t>
            </a:r>
          </a:p>
        </p:txBody>
      </p:sp>
      <p:sp>
        <p:nvSpPr>
          <p:cNvPr id="4" name="Ovaal 3"/>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7559899" y="262729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7559899" y="262729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Tree>
    <p:extLst>
      <p:ext uri="{BB962C8B-B14F-4D97-AF65-F5344CB8AC3E}">
        <p14:creationId xmlns:p14="http://schemas.microsoft.com/office/powerpoint/2010/main" val="2600445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5293"/>
          <a:stretch/>
        </p:blipFill>
        <p:spPr>
          <a:xfrm>
            <a:off x="0" y="0"/>
            <a:ext cx="12192000" cy="433137"/>
          </a:xfrm>
          <a:prstGeom prst="rect">
            <a:avLst/>
          </a:prstGeom>
        </p:spPr>
      </p:pic>
      <p:pic>
        <p:nvPicPr>
          <p:cNvPr id="5" name="Afbeelding 4"/>
          <p:cNvPicPr>
            <a:picLocks noChangeAspect="1"/>
          </p:cNvPicPr>
          <p:nvPr/>
        </p:nvPicPr>
        <p:blipFill rotWithShape="1">
          <a:blip r:embed="rId2"/>
          <a:srcRect b="74263"/>
          <a:stretch/>
        </p:blipFill>
        <p:spPr>
          <a:xfrm>
            <a:off x="0" y="0"/>
            <a:ext cx="12192000" cy="757989"/>
          </a:xfrm>
          <a:prstGeom prst="rect">
            <a:avLst/>
          </a:prstGeom>
        </p:spPr>
      </p:pic>
      <p:pic>
        <p:nvPicPr>
          <p:cNvPr id="6" name="Afbeelding 5"/>
          <p:cNvPicPr>
            <a:picLocks noChangeAspect="1"/>
          </p:cNvPicPr>
          <p:nvPr/>
        </p:nvPicPr>
        <p:blipFill rotWithShape="1">
          <a:blip r:embed="rId2"/>
          <a:srcRect b="45667"/>
          <a:stretch/>
        </p:blipFill>
        <p:spPr>
          <a:xfrm>
            <a:off x="0" y="0"/>
            <a:ext cx="12192000" cy="1600200"/>
          </a:xfrm>
          <a:prstGeom prst="rect">
            <a:avLst/>
          </a:prstGeom>
        </p:spPr>
      </p:pic>
      <p:pic>
        <p:nvPicPr>
          <p:cNvPr id="7" name="Afbeelding 6"/>
          <p:cNvPicPr>
            <a:picLocks noChangeAspect="1"/>
          </p:cNvPicPr>
          <p:nvPr/>
        </p:nvPicPr>
        <p:blipFill rotWithShape="1">
          <a:blip r:embed="rId2"/>
          <a:srcRect b="31369"/>
          <a:stretch/>
        </p:blipFill>
        <p:spPr>
          <a:xfrm>
            <a:off x="0" y="0"/>
            <a:ext cx="12192000" cy="2021305"/>
          </a:xfrm>
          <a:prstGeom prst="rect">
            <a:avLst/>
          </a:prstGeom>
        </p:spPr>
      </p:pic>
      <p:pic>
        <p:nvPicPr>
          <p:cNvPr id="8" name="Afbeelding 7"/>
          <p:cNvPicPr>
            <a:picLocks noChangeAspect="1"/>
          </p:cNvPicPr>
          <p:nvPr/>
        </p:nvPicPr>
        <p:blipFill>
          <a:blip r:embed="rId2"/>
          <a:stretch>
            <a:fillRect/>
          </a:stretch>
        </p:blipFill>
        <p:spPr>
          <a:xfrm>
            <a:off x="0" y="0"/>
            <a:ext cx="12192000" cy="2945166"/>
          </a:xfrm>
          <a:prstGeom prst="rect">
            <a:avLst/>
          </a:prstGeom>
        </p:spPr>
      </p:pic>
    </p:spTree>
    <p:extLst>
      <p:ext uri="{BB962C8B-B14F-4D97-AF65-F5344CB8AC3E}">
        <p14:creationId xmlns:p14="http://schemas.microsoft.com/office/powerpoint/2010/main" val="3029341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34176" y="609600"/>
            <a:ext cx="9601200" cy="1320800"/>
          </a:xfrm>
        </p:spPr>
        <p:txBody>
          <a:bodyPr>
            <a:normAutofit/>
          </a:bodyPr>
          <a:lstStyle/>
          <a:p>
            <a:r>
              <a:rPr lang="nl-NL" dirty="0" smtClean="0"/>
              <a:t>Zelfstandig maken 6.17 en 6.18</a:t>
            </a:r>
            <a:endParaRPr lang="nl-NL" dirty="0"/>
          </a:p>
        </p:txBody>
      </p:sp>
      <p:sp>
        <p:nvSpPr>
          <p:cNvPr id="3" name="Tijdelijke aanduiding voor inhoud 2"/>
          <p:cNvSpPr>
            <a:spLocks noGrp="1"/>
          </p:cNvSpPr>
          <p:nvPr>
            <p:ph idx="1"/>
          </p:nvPr>
        </p:nvSpPr>
        <p:spPr>
          <a:xfrm>
            <a:off x="519731" y="2121457"/>
            <a:ext cx="6602964" cy="4447786"/>
          </a:xfrm>
        </p:spPr>
        <p:txBody>
          <a:bodyPr>
            <a:normAutofit/>
          </a:bodyPr>
          <a:lstStyle/>
          <a:p>
            <a:pPr marL="0" indent="0">
              <a:buNone/>
            </a:pPr>
            <a:endParaRPr lang="nl-NL" sz="2500" dirty="0"/>
          </a:p>
          <a:p>
            <a:pPr marL="0" indent="0">
              <a:buNone/>
            </a:pPr>
            <a:r>
              <a:rPr lang="nl-NL" sz="2500" dirty="0" smtClean="0"/>
              <a:t>Lees de vragen rustig.</a:t>
            </a:r>
          </a:p>
          <a:p>
            <a:pPr marL="0" indent="0">
              <a:buNone/>
            </a:pPr>
            <a:r>
              <a:rPr lang="nl-NL" sz="2500" dirty="0" smtClean="0"/>
              <a:t>Bereken het stap voor stap zoals in som 6.15 was aangegeven.</a:t>
            </a:r>
          </a:p>
          <a:p>
            <a:pPr marL="0" indent="0">
              <a:buNone/>
            </a:pPr>
            <a:r>
              <a:rPr lang="nl-NL" sz="2500" dirty="0" smtClean="0"/>
              <a:t>10 </a:t>
            </a:r>
            <a:r>
              <a:rPr lang="nl-NL" sz="2500" dirty="0" smtClean="0"/>
              <a:t>minuten de tijd</a:t>
            </a:r>
          </a:p>
          <a:p>
            <a:pPr marL="0" indent="0">
              <a:buNone/>
            </a:pPr>
            <a:r>
              <a:rPr lang="nl-NL" sz="2500" dirty="0" smtClean="0"/>
              <a:t>Bereken oude prijs nieuwe prijs oude hoeveelheid nieuwe hoeveelheid.</a:t>
            </a:r>
          </a:p>
        </p:txBody>
      </p:sp>
      <p:sp>
        <p:nvSpPr>
          <p:cNvPr id="4" name="Ovaal 3"/>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7559899" y="262729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7559899" y="262729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7559898" y="262729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7559897" y="262729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7559897" y="262729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7559896" y="262729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3" name="Ovaal 12"/>
          <p:cNvSpPr/>
          <p:nvPr/>
        </p:nvSpPr>
        <p:spPr>
          <a:xfrm>
            <a:off x="7559895" y="262729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235227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43560"/>
          <a:stretch/>
        </p:blipFill>
        <p:spPr>
          <a:xfrm>
            <a:off x="0" y="27280"/>
            <a:ext cx="12192000" cy="598362"/>
          </a:xfrm>
          <a:prstGeom prst="rect">
            <a:avLst/>
          </a:prstGeom>
        </p:spPr>
      </p:pic>
      <p:pic>
        <p:nvPicPr>
          <p:cNvPr id="5" name="Afbeelding 4"/>
          <p:cNvPicPr>
            <a:picLocks noChangeAspect="1"/>
          </p:cNvPicPr>
          <p:nvPr/>
        </p:nvPicPr>
        <p:blipFill>
          <a:blip r:embed="rId2"/>
          <a:stretch>
            <a:fillRect/>
          </a:stretch>
        </p:blipFill>
        <p:spPr>
          <a:xfrm>
            <a:off x="0" y="27280"/>
            <a:ext cx="12192000" cy="1060174"/>
          </a:xfrm>
          <a:prstGeom prst="rect">
            <a:avLst/>
          </a:prstGeom>
        </p:spPr>
      </p:pic>
      <p:pic>
        <p:nvPicPr>
          <p:cNvPr id="6" name="Afbeelding 5"/>
          <p:cNvPicPr>
            <a:picLocks noChangeAspect="1"/>
          </p:cNvPicPr>
          <p:nvPr/>
        </p:nvPicPr>
        <p:blipFill rotWithShape="1">
          <a:blip r:embed="rId3"/>
          <a:srcRect b="73555"/>
          <a:stretch/>
        </p:blipFill>
        <p:spPr>
          <a:xfrm>
            <a:off x="0" y="1054894"/>
            <a:ext cx="12192000" cy="906253"/>
          </a:xfrm>
          <a:prstGeom prst="rect">
            <a:avLst/>
          </a:prstGeom>
        </p:spPr>
      </p:pic>
      <p:pic>
        <p:nvPicPr>
          <p:cNvPr id="7" name="Afbeelding 6"/>
          <p:cNvPicPr>
            <a:picLocks noChangeAspect="1"/>
          </p:cNvPicPr>
          <p:nvPr/>
        </p:nvPicPr>
        <p:blipFill>
          <a:blip r:embed="rId3"/>
          <a:stretch>
            <a:fillRect/>
          </a:stretch>
        </p:blipFill>
        <p:spPr>
          <a:xfrm>
            <a:off x="0" y="1054894"/>
            <a:ext cx="12192000" cy="3426941"/>
          </a:xfrm>
          <a:prstGeom prst="rect">
            <a:avLst/>
          </a:prstGeom>
        </p:spPr>
      </p:pic>
    </p:spTree>
    <p:extLst>
      <p:ext uri="{BB962C8B-B14F-4D97-AF65-F5344CB8AC3E}">
        <p14:creationId xmlns:p14="http://schemas.microsoft.com/office/powerpoint/2010/main" val="3039429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Inkomenselasticiteit.</a:t>
            </a:r>
            <a:endParaRPr lang="nl-NL" dirty="0"/>
          </a:p>
        </p:txBody>
      </p:sp>
      <p:sp>
        <p:nvSpPr>
          <p:cNvPr id="3" name="Tijdelijke aanduiding voor inhoud 2"/>
          <p:cNvSpPr>
            <a:spLocks noGrp="1"/>
          </p:cNvSpPr>
          <p:nvPr>
            <p:ph idx="1"/>
          </p:nvPr>
        </p:nvSpPr>
        <p:spPr>
          <a:xfrm>
            <a:off x="565484" y="1576137"/>
            <a:ext cx="8708518" cy="4465225"/>
          </a:xfrm>
        </p:spPr>
        <p:txBody>
          <a:bodyPr>
            <a:noAutofit/>
          </a:bodyPr>
          <a:lstStyle/>
          <a:p>
            <a:r>
              <a:rPr lang="nl-NL" sz="2500" dirty="0" smtClean="0"/>
              <a:t>Verandering van het inkomen </a:t>
            </a:r>
            <a:r>
              <a:rPr lang="nl-NL" sz="2500" dirty="0" smtClean="0">
                <a:sym typeface="Wingdings" panose="05000000000000000000" pitchFamily="2" charset="2"/>
              </a:rPr>
              <a:t> verandering gevraagde hoeveelheid.</a:t>
            </a:r>
          </a:p>
          <a:p>
            <a:endParaRPr lang="nl-NL" sz="2500" dirty="0">
              <a:sym typeface="Wingdings" panose="05000000000000000000" pitchFamily="2" charset="2"/>
            </a:endParaRPr>
          </a:p>
          <a:p>
            <a:r>
              <a:rPr lang="nl-NL" sz="2500" dirty="0" smtClean="0">
                <a:sym typeface="Wingdings" panose="05000000000000000000" pitchFamily="2" charset="2"/>
              </a:rPr>
              <a:t>Primaire goederen, inferieure goederen en luxe goederen reageren anders.</a:t>
            </a:r>
          </a:p>
          <a:p>
            <a:r>
              <a:rPr lang="nl-NL" sz="2500" dirty="0" smtClean="0">
                <a:sym typeface="Wingdings" panose="05000000000000000000" pitchFamily="2" charset="2"/>
              </a:rPr>
              <a:t>Primaire goederen  hoger inkomen, iets hogere vraag uit eindelijk verzadigd het.</a:t>
            </a:r>
          </a:p>
          <a:p>
            <a:r>
              <a:rPr lang="nl-NL" sz="2500" dirty="0" smtClean="0">
                <a:sym typeface="Wingdings" panose="05000000000000000000" pitchFamily="2" charset="2"/>
              </a:rPr>
              <a:t>Inferieure goederen  hoger inkomen lagere vraag. (je gaat ze vervangen voor luxere goederen)</a:t>
            </a:r>
          </a:p>
          <a:p>
            <a:r>
              <a:rPr lang="nl-NL" sz="2500" dirty="0" smtClean="0">
                <a:sym typeface="Wingdings" panose="05000000000000000000" pitchFamily="2" charset="2"/>
              </a:rPr>
              <a:t>Luxe goederen  hoger inkomen hogere vraag.</a:t>
            </a:r>
          </a:p>
        </p:txBody>
      </p:sp>
    </p:spTree>
    <p:extLst>
      <p:ext uri="{BB962C8B-B14F-4D97-AF65-F5344CB8AC3E}">
        <p14:creationId xmlns:p14="http://schemas.microsoft.com/office/powerpoint/2010/main" val="3026021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34176" y="609600"/>
            <a:ext cx="9601200" cy="1320800"/>
          </a:xfrm>
        </p:spPr>
        <p:txBody>
          <a:bodyPr>
            <a:normAutofit/>
          </a:bodyPr>
          <a:lstStyle/>
          <a:p>
            <a:r>
              <a:rPr lang="nl-NL" dirty="0" smtClean="0"/>
              <a:t>Maak opdracht 6.1 en 6.2</a:t>
            </a:r>
            <a:endParaRPr lang="nl-NL" dirty="0"/>
          </a:p>
        </p:txBody>
      </p:sp>
      <p:sp>
        <p:nvSpPr>
          <p:cNvPr id="3" name="Tijdelijke aanduiding voor inhoud 2"/>
          <p:cNvSpPr>
            <a:spLocks noGrp="1"/>
          </p:cNvSpPr>
          <p:nvPr>
            <p:ph idx="1"/>
          </p:nvPr>
        </p:nvSpPr>
        <p:spPr>
          <a:xfrm>
            <a:off x="519731" y="2121456"/>
            <a:ext cx="7340958" cy="4829577"/>
          </a:xfrm>
        </p:spPr>
        <p:txBody>
          <a:bodyPr>
            <a:normAutofit/>
          </a:bodyPr>
          <a:lstStyle/>
          <a:p>
            <a:r>
              <a:rPr lang="nl-NL" sz="2500" dirty="0"/>
              <a:t>5</a:t>
            </a:r>
            <a:r>
              <a:rPr lang="nl-NL" sz="2500" dirty="0" smtClean="0"/>
              <a:t> </a:t>
            </a:r>
            <a:r>
              <a:rPr lang="nl-NL" sz="2500" dirty="0" smtClean="0"/>
              <a:t>minuten de tijd.</a:t>
            </a:r>
          </a:p>
          <a:p>
            <a:r>
              <a:rPr lang="nl-NL" sz="2500" dirty="0" smtClean="0"/>
              <a:t>Eerder klaar? Verder werken t/m </a:t>
            </a:r>
            <a:r>
              <a:rPr lang="nl-NL" sz="2500" dirty="0" smtClean="0"/>
              <a:t>6.7</a:t>
            </a:r>
            <a:endParaRPr lang="nl-NL" sz="2500" dirty="0" smtClean="0"/>
          </a:p>
        </p:txBody>
      </p:sp>
      <p:sp>
        <p:nvSpPr>
          <p:cNvPr id="4" name="Ovaal 3"/>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7559899" y="262729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7559899" y="262729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Tree>
    <p:extLst>
      <p:ext uri="{BB962C8B-B14F-4D97-AF65-F5344CB8AC3E}">
        <p14:creationId xmlns:p14="http://schemas.microsoft.com/office/powerpoint/2010/main" val="1686725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0908"/>
          <a:stretch/>
        </p:blipFill>
        <p:spPr>
          <a:xfrm>
            <a:off x="0" y="0"/>
            <a:ext cx="12192000" cy="878305"/>
          </a:xfrm>
          <a:prstGeom prst="rect">
            <a:avLst/>
          </a:prstGeom>
        </p:spPr>
      </p:pic>
      <p:pic>
        <p:nvPicPr>
          <p:cNvPr id="5" name="Afbeelding 4"/>
          <p:cNvPicPr>
            <a:picLocks noChangeAspect="1"/>
          </p:cNvPicPr>
          <p:nvPr/>
        </p:nvPicPr>
        <p:blipFill rotWithShape="1">
          <a:blip r:embed="rId2"/>
          <a:srcRect b="56063"/>
          <a:stretch/>
        </p:blipFill>
        <p:spPr>
          <a:xfrm>
            <a:off x="0" y="0"/>
            <a:ext cx="12192000" cy="2021305"/>
          </a:xfrm>
          <a:prstGeom prst="rect">
            <a:avLst/>
          </a:prstGeom>
        </p:spPr>
      </p:pic>
      <p:pic>
        <p:nvPicPr>
          <p:cNvPr id="6" name="Afbeelding 5"/>
          <p:cNvPicPr>
            <a:picLocks noChangeAspect="1"/>
          </p:cNvPicPr>
          <p:nvPr/>
        </p:nvPicPr>
        <p:blipFill rotWithShape="1">
          <a:blip r:embed="rId2"/>
          <a:srcRect b="32525"/>
          <a:stretch/>
        </p:blipFill>
        <p:spPr>
          <a:xfrm>
            <a:off x="0" y="0"/>
            <a:ext cx="12192000" cy="3104147"/>
          </a:xfrm>
          <a:prstGeom prst="rect">
            <a:avLst/>
          </a:prstGeom>
        </p:spPr>
      </p:pic>
      <p:pic>
        <p:nvPicPr>
          <p:cNvPr id="7" name="Afbeelding 6"/>
          <p:cNvPicPr>
            <a:picLocks noChangeAspect="1"/>
          </p:cNvPicPr>
          <p:nvPr/>
        </p:nvPicPr>
        <p:blipFill rotWithShape="1">
          <a:blip r:embed="rId2"/>
          <a:srcRect b="23894"/>
          <a:stretch/>
        </p:blipFill>
        <p:spPr>
          <a:xfrm>
            <a:off x="0" y="0"/>
            <a:ext cx="12192000" cy="3501189"/>
          </a:xfrm>
          <a:prstGeom prst="rect">
            <a:avLst/>
          </a:prstGeom>
        </p:spPr>
      </p:pic>
      <p:pic>
        <p:nvPicPr>
          <p:cNvPr id="8" name="Afbeelding 7"/>
          <p:cNvPicPr>
            <a:picLocks noChangeAspect="1"/>
          </p:cNvPicPr>
          <p:nvPr/>
        </p:nvPicPr>
        <p:blipFill rotWithShape="1">
          <a:blip r:embed="rId2"/>
          <a:srcRect b="14741"/>
          <a:stretch/>
        </p:blipFill>
        <p:spPr>
          <a:xfrm>
            <a:off x="0" y="0"/>
            <a:ext cx="12192000" cy="3922295"/>
          </a:xfrm>
          <a:prstGeom prst="rect">
            <a:avLst/>
          </a:prstGeom>
        </p:spPr>
      </p:pic>
      <p:pic>
        <p:nvPicPr>
          <p:cNvPr id="9" name="Afbeelding 8"/>
          <p:cNvPicPr>
            <a:picLocks noChangeAspect="1"/>
          </p:cNvPicPr>
          <p:nvPr/>
        </p:nvPicPr>
        <p:blipFill rotWithShape="1">
          <a:blip r:embed="rId2"/>
          <a:srcRect b="6895"/>
          <a:stretch/>
        </p:blipFill>
        <p:spPr>
          <a:xfrm>
            <a:off x="0" y="0"/>
            <a:ext cx="12192000" cy="4283242"/>
          </a:xfrm>
          <a:prstGeom prst="rect">
            <a:avLst/>
          </a:prstGeom>
        </p:spPr>
      </p:pic>
      <p:pic>
        <p:nvPicPr>
          <p:cNvPr id="10" name="Afbeelding 9"/>
          <p:cNvPicPr>
            <a:picLocks noChangeAspect="1"/>
          </p:cNvPicPr>
          <p:nvPr/>
        </p:nvPicPr>
        <p:blipFill>
          <a:blip r:embed="rId2"/>
          <a:stretch>
            <a:fillRect/>
          </a:stretch>
        </p:blipFill>
        <p:spPr>
          <a:xfrm>
            <a:off x="0" y="0"/>
            <a:ext cx="12192000" cy="4600448"/>
          </a:xfrm>
          <a:prstGeom prst="rect">
            <a:avLst/>
          </a:prstGeom>
        </p:spPr>
      </p:pic>
    </p:spTree>
    <p:extLst>
      <p:ext uri="{BB962C8B-B14F-4D97-AF65-F5344CB8AC3E}">
        <p14:creationId xmlns:p14="http://schemas.microsoft.com/office/powerpoint/2010/main" val="3485681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Anders betalen voor mobiliteit.</a:t>
            </a:r>
            <a:endParaRPr lang="nl-NL" dirty="0"/>
          </a:p>
        </p:txBody>
      </p:sp>
      <p:sp>
        <p:nvSpPr>
          <p:cNvPr id="3" name="Tijdelijke aanduiding voor inhoud 2"/>
          <p:cNvSpPr>
            <a:spLocks noGrp="1"/>
          </p:cNvSpPr>
          <p:nvPr>
            <p:ph idx="1"/>
          </p:nvPr>
        </p:nvSpPr>
        <p:spPr>
          <a:xfrm>
            <a:off x="336884" y="1503947"/>
            <a:ext cx="9733548" cy="4944979"/>
          </a:xfrm>
        </p:spPr>
        <p:txBody>
          <a:bodyPr>
            <a:normAutofit lnSpcReduction="10000"/>
          </a:bodyPr>
          <a:lstStyle/>
          <a:p>
            <a:r>
              <a:rPr lang="nl-NL" sz="2500" dirty="0" smtClean="0"/>
              <a:t>Hoe betalen we nu voor autogebruik?</a:t>
            </a:r>
          </a:p>
          <a:p>
            <a:r>
              <a:rPr lang="nl-NL" sz="2500" dirty="0" smtClean="0"/>
              <a:t>Benzine (accijnzen en btw voor de overheid)</a:t>
            </a:r>
          </a:p>
          <a:p>
            <a:r>
              <a:rPr lang="nl-NL" sz="2500" dirty="0" smtClean="0"/>
              <a:t>Wegenbelasting (betalen voor het bezit van een auto).</a:t>
            </a:r>
          </a:p>
          <a:p>
            <a:r>
              <a:rPr lang="nl-NL" sz="2500" dirty="0" smtClean="0"/>
              <a:t>In veel landen willen ze het gebruik van een auto (helemaal tijdens momenten van file, dus als veel mensen het gebruiken) proberen af te remmen.</a:t>
            </a:r>
          </a:p>
          <a:p>
            <a:r>
              <a:rPr lang="nl-NL" sz="2500" dirty="0" smtClean="0"/>
              <a:t>Een methode hierbij is een kilometerheffing.</a:t>
            </a:r>
          </a:p>
          <a:p>
            <a:r>
              <a:rPr lang="nl-NL" sz="2500" dirty="0" smtClean="0"/>
              <a:t>Dan betaal je wanneer je op een bepaald tijdstip of een bepaalde plek gebruik maakt van de weg.</a:t>
            </a:r>
          </a:p>
          <a:p>
            <a:r>
              <a:rPr lang="nl-NL" sz="2500" dirty="0" smtClean="0"/>
              <a:t>Ter compensatie wordt vaak de wegenbelasting verlaagd.</a:t>
            </a:r>
          </a:p>
          <a:p>
            <a:r>
              <a:rPr lang="nl-NL" sz="2500" dirty="0" smtClean="0"/>
              <a:t>Cq het bezit wordt niet meer belast, maar het gebruik.</a:t>
            </a:r>
            <a:endParaRPr lang="nl-NL" sz="2500" dirty="0"/>
          </a:p>
        </p:txBody>
      </p:sp>
    </p:spTree>
    <p:extLst>
      <p:ext uri="{BB962C8B-B14F-4D97-AF65-F5344CB8AC3E}">
        <p14:creationId xmlns:p14="http://schemas.microsoft.com/office/powerpoint/2010/main" val="3525853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34176" y="609600"/>
            <a:ext cx="9601200" cy="1320800"/>
          </a:xfrm>
        </p:spPr>
        <p:txBody>
          <a:bodyPr>
            <a:normAutofit/>
          </a:bodyPr>
          <a:lstStyle/>
          <a:p>
            <a:r>
              <a:rPr lang="nl-NL" dirty="0" smtClean="0"/>
              <a:t>Maak opdracht 6.3 en 6.4</a:t>
            </a:r>
            <a:endParaRPr lang="nl-NL" dirty="0"/>
          </a:p>
        </p:txBody>
      </p:sp>
      <p:sp>
        <p:nvSpPr>
          <p:cNvPr id="3" name="Tijdelijke aanduiding voor inhoud 2"/>
          <p:cNvSpPr>
            <a:spLocks noGrp="1"/>
          </p:cNvSpPr>
          <p:nvPr>
            <p:ph idx="1"/>
          </p:nvPr>
        </p:nvSpPr>
        <p:spPr>
          <a:xfrm>
            <a:off x="519731" y="2121456"/>
            <a:ext cx="7340958" cy="4829577"/>
          </a:xfrm>
        </p:spPr>
        <p:txBody>
          <a:bodyPr>
            <a:normAutofit/>
          </a:bodyPr>
          <a:lstStyle/>
          <a:p>
            <a:r>
              <a:rPr lang="nl-NL" sz="2500" dirty="0"/>
              <a:t>8</a:t>
            </a:r>
            <a:r>
              <a:rPr lang="nl-NL" sz="2500" dirty="0" smtClean="0"/>
              <a:t> minuten de tijd.</a:t>
            </a:r>
          </a:p>
          <a:p>
            <a:r>
              <a:rPr lang="nl-NL" sz="2500" dirty="0" smtClean="0"/>
              <a:t>Eerder klaar? Verder werken t/m 6.5</a:t>
            </a:r>
          </a:p>
        </p:txBody>
      </p:sp>
      <p:sp>
        <p:nvSpPr>
          <p:cNvPr id="4" name="Ovaal 3"/>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7559899" y="262729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7559899" y="262729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7559899" y="262729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Tree>
    <p:extLst>
      <p:ext uri="{BB962C8B-B14F-4D97-AF65-F5344CB8AC3E}">
        <p14:creationId xmlns:p14="http://schemas.microsoft.com/office/powerpoint/2010/main" val="308577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77126"/>
          <a:stretch/>
        </p:blipFill>
        <p:spPr>
          <a:xfrm>
            <a:off x="0" y="0"/>
            <a:ext cx="12192000" cy="1455821"/>
          </a:xfrm>
          <a:prstGeom prst="rect">
            <a:avLst/>
          </a:prstGeom>
        </p:spPr>
      </p:pic>
      <p:pic>
        <p:nvPicPr>
          <p:cNvPr id="5" name="Afbeelding 4"/>
          <p:cNvPicPr>
            <a:picLocks noChangeAspect="1"/>
          </p:cNvPicPr>
          <p:nvPr/>
        </p:nvPicPr>
        <p:blipFill rotWithShape="1">
          <a:blip r:embed="rId2"/>
          <a:srcRect b="49148"/>
          <a:stretch/>
        </p:blipFill>
        <p:spPr>
          <a:xfrm>
            <a:off x="0" y="0"/>
            <a:ext cx="12192000" cy="3236495"/>
          </a:xfrm>
          <a:prstGeom prst="rect">
            <a:avLst/>
          </a:prstGeom>
        </p:spPr>
      </p:pic>
      <p:pic>
        <p:nvPicPr>
          <p:cNvPr id="6" name="Afbeelding 5"/>
          <p:cNvPicPr>
            <a:picLocks noChangeAspect="1"/>
          </p:cNvPicPr>
          <p:nvPr/>
        </p:nvPicPr>
        <p:blipFill rotWithShape="1">
          <a:blip r:embed="rId2"/>
          <a:srcRect b="25707"/>
          <a:stretch/>
        </p:blipFill>
        <p:spPr>
          <a:xfrm>
            <a:off x="0" y="0"/>
            <a:ext cx="12192000" cy="4728411"/>
          </a:xfrm>
          <a:prstGeom prst="rect">
            <a:avLst/>
          </a:prstGeom>
        </p:spPr>
      </p:pic>
      <p:pic>
        <p:nvPicPr>
          <p:cNvPr id="7" name="Afbeelding 6"/>
          <p:cNvPicPr>
            <a:picLocks noChangeAspect="1"/>
          </p:cNvPicPr>
          <p:nvPr/>
        </p:nvPicPr>
        <p:blipFill rotWithShape="1">
          <a:blip r:embed="rId2"/>
          <a:srcRect b="12853"/>
          <a:stretch/>
        </p:blipFill>
        <p:spPr>
          <a:xfrm>
            <a:off x="0" y="0"/>
            <a:ext cx="12192000" cy="5546558"/>
          </a:xfrm>
          <a:prstGeom prst="rect">
            <a:avLst/>
          </a:prstGeom>
        </p:spPr>
      </p:pic>
      <p:pic>
        <p:nvPicPr>
          <p:cNvPr id="8" name="Afbeelding 7"/>
          <p:cNvPicPr>
            <a:picLocks noChangeAspect="1"/>
          </p:cNvPicPr>
          <p:nvPr/>
        </p:nvPicPr>
        <p:blipFill>
          <a:blip r:embed="rId2"/>
          <a:stretch>
            <a:fillRect/>
          </a:stretch>
        </p:blipFill>
        <p:spPr>
          <a:xfrm>
            <a:off x="0" y="0"/>
            <a:ext cx="12192000" cy="6364582"/>
          </a:xfrm>
          <a:prstGeom prst="rect">
            <a:avLst/>
          </a:prstGeom>
        </p:spPr>
      </p:pic>
    </p:spTree>
    <p:extLst>
      <p:ext uri="{BB962C8B-B14F-4D97-AF65-F5344CB8AC3E}">
        <p14:creationId xmlns:p14="http://schemas.microsoft.com/office/powerpoint/2010/main" val="3504108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5973</TotalTime>
  <Words>1911</Words>
  <Application>Microsoft Office PowerPoint</Application>
  <PresentationFormat>Breedbeeld</PresentationFormat>
  <Paragraphs>258</Paragraphs>
  <Slides>46</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46</vt:i4>
      </vt:variant>
    </vt:vector>
  </HeadingPairs>
  <TitlesOfParts>
    <vt:vector size="51" baseType="lpstr">
      <vt:lpstr>Arial</vt:lpstr>
      <vt:lpstr>Trebuchet MS</vt:lpstr>
      <vt:lpstr>Wingdings</vt:lpstr>
      <vt:lpstr>Wingdings 3</vt:lpstr>
      <vt:lpstr>Facet</vt:lpstr>
      <vt:lpstr>Havo 4 Lesbrief Vervoer</vt:lpstr>
      <vt:lpstr>programma</vt:lpstr>
      <vt:lpstr>Hoofdstuk 6. </vt:lpstr>
      <vt:lpstr>Externe effecten.</vt:lpstr>
      <vt:lpstr>Maak opdracht 6.1 en 6.2</vt:lpstr>
      <vt:lpstr>PowerPoint-presentatie</vt:lpstr>
      <vt:lpstr>Anders betalen voor mobiliteit.</vt:lpstr>
      <vt:lpstr>Maak opdracht 6.3 en 6.4</vt:lpstr>
      <vt:lpstr>PowerPoint-presentatie</vt:lpstr>
      <vt:lpstr>Is het effectief?</vt:lpstr>
      <vt:lpstr>Hoe gaan we dit berekenen?</vt:lpstr>
      <vt:lpstr>Om uit te rekenen hoeveel de hoeveelheid reageert op de prijs gebruiken we de prijselasticiteit</vt:lpstr>
      <vt:lpstr>Stappenplan elasticiteit.</vt:lpstr>
      <vt:lpstr>Prijselastisch en inelastisch.</vt:lpstr>
      <vt:lpstr>Maak opdrachten 6.5, 6.6 en 6.7 dan gaan we die nakijken (wat niet afkomt wordt huiswerk).</vt:lpstr>
      <vt:lpstr>PowerPoint-presentatie</vt:lpstr>
      <vt:lpstr>PowerPoint-presentatie</vt:lpstr>
      <vt:lpstr>Les 2:</vt:lpstr>
      <vt:lpstr>Is het effectief?</vt:lpstr>
      <vt:lpstr>Hoe gaan we dit berekenen?</vt:lpstr>
      <vt:lpstr>Om uit te rekenen hoeveel de hoeveelheid reageert op de prijs gebruiken we de prijselasticiteit</vt:lpstr>
      <vt:lpstr>Stappenplan elasticiteit.</vt:lpstr>
      <vt:lpstr>Prijselastisch en inelastisch.</vt:lpstr>
      <vt:lpstr>Maak opdrachten 6.8 t/m 6.9</vt:lpstr>
      <vt:lpstr>PowerPoint-presentatie</vt:lpstr>
      <vt:lpstr>PowerPoint-presentatie</vt:lpstr>
      <vt:lpstr>Waarvan is de prijselasticiteit van de vraag afhankelijk.</vt:lpstr>
      <vt:lpstr>Maak opdrachten 6.10 en 6.11</vt:lpstr>
      <vt:lpstr>PowerPoint-presentatie</vt:lpstr>
      <vt:lpstr>Wat doet het met de omzet?</vt:lpstr>
      <vt:lpstr>Maak opdrachten 6.12 en 6.13</vt:lpstr>
      <vt:lpstr>PowerPoint-presentatie</vt:lpstr>
      <vt:lpstr>PowerPoint-presentatie</vt:lpstr>
      <vt:lpstr>PowerPoint-presentatie</vt:lpstr>
      <vt:lpstr>Les 3: </vt:lpstr>
      <vt:lpstr>Ter afsluiting vorige opgaves 6.14</vt:lpstr>
      <vt:lpstr>PowerPoint-presentatie</vt:lpstr>
      <vt:lpstr>We hebben nu gekeken naar:</vt:lpstr>
      <vt:lpstr>Koffie/thee/koffiemelk</vt:lpstr>
      <vt:lpstr>Zelfstandig maken 6.15</vt:lpstr>
      <vt:lpstr>PowerPoint-presentatie</vt:lpstr>
      <vt:lpstr>Zelfstandig maken 6.16</vt:lpstr>
      <vt:lpstr>PowerPoint-presentatie</vt:lpstr>
      <vt:lpstr>Zelfstandig maken 6.17 en 6.18</vt:lpstr>
      <vt:lpstr>PowerPoint-presentatie</vt:lpstr>
      <vt:lpstr>Inkomenselasticiteit.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Havo 4 Lesbrief Vervoer</dc:title>
  <dc:creator>Bas Jacobs</dc:creator>
  <cp:lastModifiedBy>Bas Jacobs</cp:lastModifiedBy>
  <cp:revision>71</cp:revision>
  <dcterms:created xsi:type="dcterms:W3CDTF">2016-01-11T13:38:51Z</dcterms:created>
  <dcterms:modified xsi:type="dcterms:W3CDTF">2017-11-26T08:40:44Z</dcterms:modified>
</cp:coreProperties>
</file>